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6.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8.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9.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0.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1.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2.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3.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696" r:id="rId3"/>
    <p:sldMasterId id="2147483708" r:id="rId4"/>
    <p:sldMasterId id="2147483737" r:id="rId5"/>
    <p:sldMasterId id="2147483771" r:id="rId6"/>
    <p:sldMasterId id="2147483800" r:id="rId7"/>
    <p:sldMasterId id="2147483812" r:id="rId8"/>
    <p:sldMasterId id="2147483824" r:id="rId9"/>
    <p:sldMasterId id="2147483853" r:id="rId10"/>
    <p:sldMasterId id="2147483882" r:id="rId11"/>
    <p:sldMasterId id="2147483924" r:id="rId12"/>
    <p:sldMasterId id="2147483936" r:id="rId13"/>
    <p:sldMasterId id="2147483948" r:id="rId14"/>
  </p:sldMasterIdLst>
  <p:notesMasterIdLst>
    <p:notesMasterId r:id="rId29"/>
  </p:notesMasterIdLst>
  <p:sldIdLst>
    <p:sldId id="266" r:id="rId15"/>
    <p:sldId id="259" r:id="rId16"/>
    <p:sldId id="263" r:id="rId17"/>
    <p:sldId id="261" r:id="rId18"/>
    <p:sldId id="264" r:id="rId19"/>
    <p:sldId id="271" r:id="rId20"/>
    <p:sldId id="260" r:id="rId21"/>
    <p:sldId id="269" r:id="rId22"/>
    <p:sldId id="270" r:id="rId23"/>
    <p:sldId id="262" r:id="rId24"/>
    <p:sldId id="267" r:id="rId25"/>
    <p:sldId id="268" r:id="rId26"/>
    <p:sldId id="265" r:id="rId27"/>
    <p:sldId id="27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88364" autoAdjust="0"/>
  </p:normalViewPr>
  <p:slideViewPr>
    <p:cSldViewPr>
      <p:cViewPr varScale="1">
        <p:scale>
          <a:sx n="65" d="100"/>
          <a:sy n="65" d="100"/>
        </p:scale>
        <p:origin x="1536" y="6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 Type="http://schemas.openxmlformats.org/officeDocument/2006/relationships/slideMaster" Target="slideMasters/slideMaster3.xml"/><Relationship Id="rId21" Type="http://schemas.openxmlformats.org/officeDocument/2006/relationships/slide" Target="slides/slide7.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presProps" Target="presProps.xml"/><Relationship Id="rId8" Type="http://schemas.openxmlformats.org/officeDocument/2006/relationships/slideMaster" Target="slideMasters/slideMaster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614714-E7D2-4DDE-8C94-35342AF89007}" type="datetimeFigureOut">
              <a:rPr lang="en-US" smtClean="0"/>
              <a:t>10/28/2018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7C0509-1EF3-4F70-813D-55A39A47780F}" type="slidenum">
              <a:rPr lang="en-US" smtClean="0"/>
              <a:t>‹#›</a:t>
            </a:fld>
            <a:endParaRPr lang="en-US"/>
          </a:p>
        </p:txBody>
      </p:sp>
    </p:spTree>
    <p:extLst>
      <p:ext uri="{BB962C8B-B14F-4D97-AF65-F5344CB8AC3E}">
        <p14:creationId xmlns:p14="http://schemas.microsoft.com/office/powerpoint/2010/main" val="2079411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financial crisis envisioned a great economic recession and resulted to subprime mortgages market in the USA and later spread to Europe. Prior to the crisis, the US housing market was in a boom while attracting a high risk of unanticipated demand. The boom in the housing sector which came to be identified as the housing bubble led to an increased demand for subprime mortgages. A housing bubble encompasses a scenario whereby there is a run-up in housing prices fueled by demand, speculation among other factors. The early signs of the housing bubble showed up in 2007 and the crisis crept in in December 2007 (</a:t>
            </a:r>
            <a:r>
              <a:rPr lang="en-US" dirty="0" smtClean="0">
                <a:latin typeface="Times New Roman" panose="02020603050405020304" pitchFamily="18" charset="0"/>
                <a:cs typeface="Times New Roman" panose="02020603050405020304" pitchFamily="18" charset="0"/>
              </a:rPr>
              <a:t>Ghadami, Aghaie, &amp; Mohammadkhan, 2010)</a:t>
            </a:r>
            <a:r>
              <a:rPr lang="en-US" sz="1200" kern="1200" dirty="0" smtClean="0">
                <a:solidFill>
                  <a:schemeClr val="tx1"/>
                </a:solidFill>
                <a:effectLst/>
                <a:latin typeface="+mn-lt"/>
                <a:ea typeface="+mn-ea"/>
                <a:cs typeface="+mn-cs"/>
              </a:rPr>
              <a:t>. in the following year, the crisis magnified and fast spread to other parts of Europe leading to rapid decision by different governments to have a stake in their respective banking sectors.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A7C0509-1EF3-4F70-813D-55A39A47780F}" type="slidenum">
              <a:rPr lang="en-US" smtClean="0"/>
              <a:t>2</a:t>
            </a:fld>
            <a:endParaRPr lang="en-US"/>
          </a:p>
        </p:txBody>
      </p:sp>
    </p:spTree>
    <p:extLst>
      <p:ext uri="{BB962C8B-B14F-4D97-AF65-F5344CB8AC3E}">
        <p14:creationId xmlns:p14="http://schemas.microsoft.com/office/powerpoint/2010/main" val="1170085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existing international trade imbalances acted as a stimulant to the rapid escalation of the financial crisis and its spread across to the rest of Europe. In essence, the existence of high lending standard bore a situation of high household debt which caused the eruption of the housing bubble (</a:t>
            </a:r>
            <a:r>
              <a:rPr lang="en-US" dirty="0" smtClean="0">
                <a:latin typeface="Times New Roman" panose="02020603050405020304" pitchFamily="18" charset="0"/>
                <a:cs typeface="Times New Roman" panose="02020603050405020304" pitchFamily="18" charset="0"/>
              </a:rPr>
              <a:t>Ghadami, Aghaie, &amp; Mohammadkhan, 2010)</a:t>
            </a:r>
            <a:r>
              <a:rPr lang="en-US" sz="1200" kern="1200" dirty="0" smtClean="0">
                <a:solidFill>
                  <a:schemeClr val="tx1"/>
                </a:solidFill>
                <a:effectLst/>
                <a:latin typeface="+mn-lt"/>
                <a:ea typeface="+mn-ea"/>
                <a:cs typeface="+mn-cs"/>
              </a:rPr>
              <a:t>. The US government also failed to impose relevant investment regulation leading to an increase in volatility of the financial markets. The financial market succumbed to increases shock and panics on investment where large financial institutions and banks came down causing a shake-up of the entire financial sector. The other cause of the financial crisis of 2008 was the lack of sufficient regulation on non-depository financial institutions which left them exposed to market volatility (</a:t>
            </a:r>
            <a:r>
              <a:rPr lang="en-US" dirty="0" smtClean="0">
                <a:latin typeface="Times New Roman" panose="02020603050405020304" pitchFamily="18" charset="0"/>
                <a:cs typeface="Times New Roman" panose="02020603050405020304" pitchFamily="18" charset="0"/>
              </a:rPr>
              <a:t>Campello, Giambona, Graham, &amp; Harvey, 2011)</a:t>
            </a:r>
            <a:r>
              <a:rPr lang="en-US" sz="1200" kern="1200" dirty="0" smtClean="0">
                <a:solidFill>
                  <a:schemeClr val="tx1"/>
                </a:solidFill>
                <a:effectLst/>
                <a:latin typeface="+mn-lt"/>
                <a:ea typeface="+mn-ea"/>
                <a:cs typeface="+mn-cs"/>
              </a:rPr>
              <a:t>. Lastly, the US financial system gave room to weak and fraudulent underwriting practices leading to a mix-up in the grant of loans even to unqualified investors. The shakeup in investment and financial industry escalated rapidly due to the ineffective underwriting system.</a:t>
            </a:r>
          </a:p>
        </p:txBody>
      </p:sp>
      <p:sp>
        <p:nvSpPr>
          <p:cNvPr id="4" name="Slide Number Placeholder 3"/>
          <p:cNvSpPr>
            <a:spLocks noGrp="1"/>
          </p:cNvSpPr>
          <p:nvPr>
            <p:ph type="sldNum" sz="quarter" idx="10"/>
          </p:nvPr>
        </p:nvSpPr>
        <p:spPr/>
        <p:txBody>
          <a:bodyPr/>
          <a:lstStyle/>
          <a:p>
            <a:fld id="{7A7C0509-1EF3-4F70-813D-55A39A47780F}" type="slidenum">
              <a:rPr lang="en-US" smtClean="0"/>
              <a:t>3</a:t>
            </a:fld>
            <a:endParaRPr lang="en-US"/>
          </a:p>
        </p:txBody>
      </p:sp>
    </p:spTree>
    <p:extLst>
      <p:ext uri="{BB962C8B-B14F-4D97-AF65-F5344CB8AC3E}">
        <p14:creationId xmlns:p14="http://schemas.microsoft.com/office/powerpoint/2010/main" val="535234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Following the ease with which credit was available to multiple investors even the unqualified ones, there were large inflows from the Asian financial crisis that were used to construct new houses. Banks also give out more loans. Furthermore, the investors started to default on the repayments of their loans which cause paralysis in the financial and banking industry.  The housing sector further faced the dilemma of default on mortgage payments by homeowners which spurred the escalation of the housing bubble. The exposure of the financial and banking institution led to the crumble of the big players in the industry while efforts to remedy the problem rather made it worse off.</a:t>
            </a:r>
          </a:p>
        </p:txBody>
      </p:sp>
      <p:sp>
        <p:nvSpPr>
          <p:cNvPr id="4" name="Slide Number Placeholder 3"/>
          <p:cNvSpPr>
            <a:spLocks noGrp="1"/>
          </p:cNvSpPr>
          <p:nvPr>
            <p:ph type="sldNum" sz="quarter" idx="10"/>
          </p:nvPr>
        </p:nvSpPr>
        <p:spPr/>
        <p:txBody>
          <a:bodyPr/>
          <a:lstStyle/>
          <a:p>
            <a:fld id="{7A7C0509-1EF3-4F70-813D-55A39A47780F}" type="slidenum">
              <a:rPr lang="en-US" smtClean="0"/>
              <a:t>4</a:t>
            </a:fld>
            <a:endParaRPr lang="en-US"/>
          </a:p>
        </p:txBody>
      </p:sp>
    </p:spTree>
    <p:extLst>
      <p:ext uri="{BB962C8B-B14F-4D97-AF65-F5344CB8AC3E}">
        <p14:creationId xmlns:p14="http://schemas.microsoft.com/office/powerpoint/2010/main" val="4215719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During the great economic recession, as many people, especially in the customer-based trade lost their jobs leaving the economy struggling with high levels of unemployment. The banking sector had outgrown the regulated depository system which brought about a liquidity crisis. Some depository institutions were declared bankrupt for instance Lehman Brothers who were one of the biggest players in the industry. Failure in the banking sector stimulated an economic slowdown which rose to intolerable levels marching to the worst ever economic recession. The economy also suffered from a drastic decline in GDP as a result of the cut on consumption expenditure along with high level of unemployment.</a:t>
            </a:r>
            <a:endParaRPr lang="en-US" dirty="0" smtClean="0"/>
          </a:p>
          <a:p>
            <a:endParaRPr lang="en-US" dirty="0"/>
          </a:p>
        </p:txBody>
      </p:sp>
      <p:sp>
        <p:nvSpPr>
          <p:cNvPr id="4" name="Slide Number Placeholder 3"/>
          <p:cNvSpPr>
            <a:spLocks noGrp="1"/>
          </p:cNvSpPr>
          <p:nvPr>
            <p:ph type="sldNum" sz="quarter" idx="10"/>
          </p:nvPr>
        </p:nvSpPr>
        <p:spPr/>
        <p:txBody>
          <a:bodyPr/>
          <a:lstStyle/>
          <a:p>
            <a:fld id="{7A7C0509-1EF3-4F70-813D-55A39A47780F}" type="slidenum">
              <a:rPr lang="en-US" smtClean="0"/>
              <a:t>5</a:t>
            </a:fld>
            <a:endParaRPr lang="en-US"/>
          </a:p>
        </p:txBody>
      </p:sp>
    </p:spTree>
    <p:extLst>
      <p:ext uri="{BB962C8B-B14F-4D97-AF65-F5344CB8AC3E}">
        <p14:creationId xmlns:p14="http://schemas.microsoft.com/office/powerpoint/2010/main" val="1268848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 result of the recession,</a:t>
            </a:r>
            <a:r>
              <a:rPr lang="en-US" baseline="0" dirty="0" smtClean="0"/>
              <a:t> home building  report a significant decline due to restricted supply of new homes. In the long run this resulted to a new increased demand for new homes since the population was still growing. The crisis in the housing market resulted in economic stagnation.</a:t>
            </a:r>
            <a:endParaRPr lang="en-US" dirty="0"/>
          </a:p>
        </p:txBody>
      </p:sp>
      <p:sp>
        <p:nvSpPr>
          <p:cNvPr id="4" name="Slide Number Placeholder 3"/>
          <p:cNvSpPr>
            <a:spLocks noGrp="1"/>
          </p:cNvSpPr>
          <p:nvPr>
            <p:ph type="sldNum" sz="quarter" idx="10"/>
          </p:nvPr>
        </p:nvSpPr>
        <p:spPr/>
        <p:txBody>
          <a:bodyPr/>
          <a:lstStyle/>
          <a:p>
            <a:fld id="{7A7C0509-1EF3-4F70-813D-55A39A47780F}" type="slidenum">
              <a:rPr lang="en-US" smtClean="0"/>
              <a:t>7</a:t>
            </a:fld>
            <a:endParaRPr lang="en-US"/>
          </a:p>
        </p:txBody>
      </p:sp>
    </p:spTree>
    <p:extLst>
      <p:ext uri="{BB962C8B-B14F-4D97-AF65-F5344CB8AC3E}">
        <p14:creationId xmlns:p14="http://schemas.microsoft.com/office/powerpoint/2010/main" val="1577624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crumbling of the stock and financial market signified the doom period for</a:t>
            </a:r>
            <a:r>
              <a:rPr lang="en-US" baseline="0" dirty="0" smtClean="0"/>
              <a:t> the economy. Investors register massive losses while the industry suffered huge blows due to the exposure of high volatility. The crisis swept across the wall street, mainstream and the banking sector with large corporation going down the drain and suffering mega losses worth of billions of investments (</a:t>
            </a:r>
            <a:r>
              <a:rPr lang="en-US" dirty="0" smtClean="0">
                <a:latin typeface="Times New Roman" panose="02020603050405020304" pitchFamily="18" charset="0"/>
                <a:cs typeface="Times New Roman" panose="02020603050405020304" pitchFamily="18" charset="0"/>
              </a:rPr>
              <a:t>Bandyopadhyay, 2013)</a:t>
            </a:r>
            <a:r>
              <a:rPr lang="en-US" baseline="0" dirty="0" smtClean="0"/>
              <a:t>. Some of the institutions that went bankrupt includes </a:t>
            </a:r>
            <a:r>
              <a:rPr lang="en-US" sz="1200" kern="1200" dirty="0" smtClean="0">
                <a:solidFill>
                  <a:schemeClr val="tx1"/>
                </a:solidFill>
                <a:effectLst/>
                <a:latin typeface="+mn-lt"/>
                <a:ea typeface="+mn-ea"/>
                <a:cs typeface="+mn-cs"/>
              </a:rPr>
              <a:t>Bear Stearns,</a:t>
            </a:r>
            <a:r>
              <a:rPr lang="en-US" sz="1200" kern="1200" baseline="0" dirty="0" smtClean="0">
                <a:solidFill>
                  <a:schemeClr val="tx1"/>
                </a:solidFill>
                <a:effectLst/>
                <a:latin typeface="+mn-lt"/>
                <a:ea typeface="+mn-ea"/>
                <a:cs typeface="+mn-cs"/>
              </a:rPr>
              <a:t> mortgage firm Fannie Mae and Freddie Mac, </a:t>
            </a:r>
            <a:r>
              <a:rPr lang="en-US" sz="1200" kern="1200" dirty="0" smtClean="0">
                <a:solidFill>
                  <a:schemeClr val="tx1"/>
                </a:solidFill>
                <a:effectLst/>
                <a:latin typeface="+mn-lt"/>
                <a:ea typeface="+mn-ea"/>
                <a:cs typeface="+mn-cs"/>
              </a:rPr>
              <a:t>Countrywide Financial Corp  and AIG where</a:t>
            </a:r>
            <a:r>
              <a:rPr lang="en-US" sz="1200" kern="1200" baseline="0" dirty="0" smtClean="0">
                <a:solidFill>
                  <a:schemeClr val="tx1"/>
                </a:solidFill>
                <a:effectLst/>
                <a:latin typeface="+mn-lt"/>
                <a:ea typeface="+mn-ea"/>
                <a:cs typeface="+mn-cs"/>
              </a:rPr>
              <a:t> the government issued out bail to try and save them from collapsing along with the financial and stock market </a:t>
            </a:r>
            <a:r>
              <a:rPr lang="en-US" baseline="0" dirty="0" smtClean="0"/>
              <a:t>(</a:t>
            </a:r>
            <a:r>
              <a:rPr lang="en-US" dirty="0" smtClean="0">
                <a:latin typeface="Times New Roman" panose="02020603050405020304" pitchFamily="18" charset="0"/>
                <a:cs typeface="Times New Roman" panose="02020603050405020304" pitchFamily="18" charset="0"/>
              </a:rPr>
              <a:t>Bandyopadhyay, 2013)</a:t>
            </a:r>
            <a:r>
              <a:rPr lang="en-US" baseline="0" dirty="0" smtClean="0"/>
              <a:t>.</a:t>
            </a:r>
            <a:r>
              <a:rPr lang="en-US" sz="1200" kern="1200" baseline="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7A7C0509-1EF3-4F70-813D-55A39A47780F}" type="slidenum">
              <a:rPr lang="en-US" smtClean="0"/>
              <a:t>8</a:t>
            </a:fld>
            <a:endParaRPr lang="en-US"/>
          </a:p>
        </p:txBody>
      </p:sp>
    </p:spTree>
    <p:extLst>
      <p:ext uri="{BB962C8B-B14F-4D97-AF65-F5344CB8AC3E}">
        <p14:creationId xmlns:p14="http://schemas.microsoft.com/office/powerpoint/2010/main" val="34953979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a bid to prevent a recession in the housing market as soon as the crisis manifested, the fed and the treasury moved in to try to salvage the private financial institutions that were crumbling </a:t>
            </a:r>
            <a:r>
              <a:rPr lang="en-US" baseline="0" dirty="0" smtClean="0"/>
              <a:t>(</a:t>
            </a:r>
            <a:r>
              <a:rPr lang="en-US" dirty="0" smtClean="0">
                <a:latin typeface="Times New Roman" panose="02020603050405020304" pitchFamily="18" charset="0"/>
                <a:cs typeface="Times New Roman" panose="02020603050405020304" pitchFamily="18" charset="0"/>
              </a:rPr>
              <a:t>Bandyopadhyay, 2013)</a:t>
            </a:r>
            <a:r>
              <a:rPr lang="en-US" baseline="0" dirty="0" smtClean="0"/>
              <a:t>. </a:t>
            </a:r>
            <a:r>
              <a:rPr lang="en-US" sz="1200" kern="1200" dirty="0" smtClean="0">
                <a:solidFill>
                  <a:schemeClr val="tx1"/>
                </a:solidFill>
                <a:effectLst/>
                <a:latin typeface="+mn-lt"/>
                <a:ea typeface="+mn-ea"/>
                <a:cs typeface="+mn-cs"/>
              </a:rPr>
              <a:t>There was an input of $2.5 trillion in debt and bailout from the federal reserves. In addition, the other measures of curbing recession in the housing market involved controlled construction and issuance of mortgage funding as well as regulatory policies to limit the high volatility of the housing industry and the financial markets.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A7C0509-1EF3-4F70-813D-55A39A47780F}" type="slidenum">
              <a:rPr lang="en-US" smtClean="0"/>
              <a:t>10</a:t>
            </a:fld>
            <a:endParaRPr lang="en-US"/>
          </a:p>
        </p:txBody>
      </p:sp>
    </p:spTree>
    <p:extLst>
      <p:ext uri="{BB962C8B-B14F-4D97-AF65-F5344CB8AC3E}">
        <p14:creationId xmlns:p14="http://schemas.microsoft.com/office/powerpoint/2010/main" val="556320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 the financial sector crumbled, so did other sectors of the economy. One such industry heavily impacted by the financial crisis is the retail sector where the levels of inflation and unemployment hit the sector the heaviest (</a:t>
            </a:r>
            <a:r>
              <a:rPr lang="en-US" dirty="0" smtClean="0">
                <a:latin typeface="Times New Roman" panose="02020603050405020304" pitchFamily="18" charset="0"/>
                <a:cs typeface="Times New Roman" panose="02020603050405020304" pitchFamily="18" charset="0"/>
              </a:rPr>
              <a:t>Ghadami, Aghaie, &amp; Mohammadkhan, 2010)</a:t>
            </a:r>
            <a:r>
              <a:rPr lang="en-US" sz="1200" kern="1200" dirty="0" smtClean="0">
                <a:solidFill>
                  <a:schemeClr val="tx1"/>
                </a:solidFill>
                <a:effectLst/>
                <a:latin typeface="+mn-lt"/>
                <a:ea typeface="+mn-ea"/>
                <a:cs typeface="+mn-cs"/>
              </a:rPr>
              <a:t>. In particular, online retailing which was fast growing prior to the financial crisis suffered huge blows by the reduction on credits available, decline in consumer expenditure and confidence in the sector and lower savings rates (</a:t>
            </a:r>
            <a:r>
              <a:rPr lang="en-US" sz="1200" b="0" i="0" kern="1200" dirty="0" smtClean="0">
                <a:solidFill>
                  <a:schemeClr val="tx1"/>
                </a:solidFill>
                <a:effectLst/>
                <a:latin typeface="+mn-lt"/>
                <a:ea typeface="+mn-ea"/>
                <a:cs typeface="+mn-cs"/>
              </a:rPr>
              <a:t>Puri, Rocholl</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&amp; Steffen, 2011). </a:t>
            </a:r>
            <a:r>
              <a:rPr lang="en-US" sz="1200" kern="1200" dirty="0" smtClean="0">
                <a:solidFill>
                  <a:schemeClr val="tx1"/>
                </a:solidFill>
                <a:effectLst/>
                <a:latin typeface="+mn-lt"/>
                <a:ea typeface="+mn-ea"/>
                <a:cs typeface="+mn-cs"/>
              </a:rPr>
              <a:t>Besides, the realization of both inflationary and deflationary effects on the world economies led to the contraction of the retail industry by a greater margin.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A7C0509-1EF3-4F70-813D-55A39A47780F}" type="slidenum">
              <a:rPr lang="en-US" smtClean="0"/>
              <a:t>11</a:t>
            </a:fld>
            <a:endParaRPr lang="en-US"/>
          </a:p>
        </p:txBody>
      </p:sp>
    </p:spTree>
    <p:extLst>
      <p:ext uri="{BB962C8B-B14F-4D97-AF65-F5344CB8AC3E}">
        <p14:creationId xmlns:p14="http://schemas.microsoft.com/office/powerpoint/2010/main" val="2396928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From the above table the following can be deduced; in the year 2008 there was a slight decrease in personal consumption expenditures because consumers</a:t>
            </a:r>
            <a:r>
              <a:rPr lang="en-US" baseline="0" dirty="0" smtClean="0"/>
              <a:t> had less income as there were fewer customers to make purchases. In the year 2009 it was worse as the effects of the recession persisted accompanied by massive loss of employment translating to decrease in consumption expenditures.  The retail industry started a revival in 2010 which is signaled by a significant rise in the consumption expenditures. More so, the sector has since been on an upward trend from 2010 onwards and the recovery signifies that the sector is on the right path.</a:t>
            </a:r>
          </a:p>
          <a:p>
            <a:endParaRPr lang="en-US" dirty="0"/>
          </a:p>
        </p:txBody>
      </p:sp>
      <p:sp>
        <p:nvSpPr>
          <p:cNvPr id="4" name="Slide Number Placeholder 3"/>
          <p:cNvSpPr>
            <a:spLocks noGrp="1"/>
          </p:cNvSpPr>
          <p:nvPr>
            <p:ph type="sldNum" sz="quarter" idx="10"/>
          </p:nvPr>
        </p:nvSpPr>
        <p:spPr/>
        <p:txBody>
          <a:bodyPr/>
          <a:lstStyle/>
          <a:p>
            <a:fld id="{7A7C0509-1EF3-4F70-813D-55A39A47780F}" type="slidenum">
              <a:rPr lang="en-US" smtClean="0"/>
              <a:t>12</a:t>
            </a:fld>
            <a:endParaRPr lang="en-US"/>
          </a:p>
        </p:txBody>
      </p:sp>
    </p:spTree>
    <p:extLst>
      <p:ext uri="{BB962C8B-B14F-4D97-AF65-F5344CB8AC3E}">
        <p14:creationId xmlns:p14="http://schemas.microsoft.com/office/powerpoint/2010/main" val="376693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7C0509-1EF3-4F70-813D-55A39A47780F}" type="slidenum">
              <a:rPr lang="en-US" smtClean="0"/>
              <a:t>13</a:t>
            </a:fld>
            <a:endParaRPr lang="en-US"/>
          </a:p>
        </p:txBody>
      </p:sp>
    </p:spTree>
    <p:extLst>
      <p:ext uri="{BB962C8B-B14F-4D97-AF65-F5344CB8AC3E}">
        <p14:creationId xmlns:p14="http://schemas.microsoft.com/office/powerpoint/2010/main" val="3879700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3713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930944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7586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596822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A31F4E7-5197-4134-A855-A3DC50AC0CBD}" type="datetimeFigureOut">
              <a:rPr lang="en-US" smtClean="0"/>
              <a:t>10/28/2018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002264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A31F4E7-5197-4134-A855-A3DC50AC0CBD}" type="datetimeFigureOut">
              <a:rPr lang="en-US" smtClean="0"/>
              <a:t>10/28/2018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4289991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31F4E7-5197-4134-A855-A3DC50AC0CBD}" type="datetimeFigureOut">
              <a:rPr lang="en-US" smtClean="0"/>
              <a:t>10/28/2018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345020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smtClean="0"/>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902844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2442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146397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4486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5132" y="3887812"/>
            <a:ext cx="9146751" cy="6079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74319" y="2166365"/>
            <a:ext cx="8603674" cy="1739347"/>
          </a:xfrm>
        </p:spPr>
        <p:txBody>
          <a:bodyPr tIns="45720" bIns="45720" anchor="ctr">
            <a:normAutofit/>
          </a:bodyPr>
          <a:lstStyle>
            <a:lvl1pPr algn="ctr">
              <a:lnSpc>
                <a:spcPct val="80000"/>
              </a:lnSpc>
              <a:defRPr sz="6000" spc="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04800" y="3844269"/>
            <a:ext cx="8534400" cy="667512"/>
          </a:xfrm>
        </p:spPr>
        <p:txBody>
          <a:bodyPr anchor="ctr">
            <a:normAutofit/>
          </a:bodyPr>
          <a:lstStyle>
            <a:lvl1pPr marL="0" indent="0" algn="ctr">
              <a:buNone/>
              <a:defRPr sz="2000">
                <a:solidFill>
                  <a:srgbClr val="FFFFFF"/>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943573491"/>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7090151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5132" y="3887812"/>
            <a:ext cx="9146751" cy="6079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4893" y="2208879"/>
            <a:ext cx="7886700" cy="1676400"/>
          </a:xfrm>
        </p:spPr>
        <p:txBody>
          <a:bodyPr anchor="ctr">
            <a:noAutofit/>
          </a:bodyPr>
          <a:lstStyle>
            <a:lvl1pPr algn="ctr">
              <a:lnSpc>
                <a:spcPct val="80000"/>
              </a:lnSpc>
              <a:defRPr sz="6000" b="0" spc="0" baseline="0">
                <a:solidFill>
                  <a:srgbClr val="FFFFFF"/>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24893" y="3851528"/>
            <a:ext cx="7886700" cy="669673"/>
          </a:xfrm>
        </p:spPr>
        <p:txBody>
          <a:bodyPr anchor="ctr">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8DA79EF2-C8DE-4312-950B-C962E1B83BA6}" type="slidenum">
              <a:rPr lang="en-US" smtClean="0"/>
              <a:t>‹#›</a:t>
            </a:fld>
            <a:endParaRPr lang="en-US"/>
          </a:p>
        </p:txBody>
      </p:sp>
    </p:spTree>
    <p:extLst>
      <p:ext uri="{BB962C8B-B14F-4D97-AF65-F5344CB8AC3E}">
        <p14:creationId xmlns:p14="http://schemas.microsoft.com/office/powerpoint/2010/main" val="3094986816"/>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797"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00600"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0852368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85800"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0" y="2656566"/>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00428"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800428" y="2656564"/>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A31F4E7-5197-4134-A855-A3DC50AC0CBD}" type="datetimeFigureOut">
              <a:rPr lang="en-US" smtClean="0"/>
              <a:t>10/28/2018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2666944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A31F4E7-5197-4134-A855-A3DC50AC0CBD}" type="datetimeFigureOut">
              <a:rPr lang="en-US" smtClean="0"/>
              <a:t>10/28/2018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7747082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31F4E7-5197-4134-A855-A3DC50AC0CBD}" type="datetimeFigureOut">
              <a:rPr lang="en-US" smtClean="0"/>
              <a:t>10/28/2018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8042265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685800" y="2148840"/>
            <a:ext cx="4572000" cy="38404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892568" y="2147487"/>
            <a:ext cx="2560320" cy="3432319"/>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9500341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800" y="2211494"/>
            <a:ext cx="4754880" cy="384048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885351" y="2150621"/>
            <a:ext cx="2560320" cy="3429000"/>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4845917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7937876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764484" y="0"/>
            <a:ext cx="20574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870468" y="609600"/>
            <a:ext cx="1801785" cy="5638800"/>
          </a:xfrm>
        </p:spPr>
        <p:txBody>
          <a:bodyPr vert="eaVert"/>
          <a:lstStyle>
            <a:lvl1pPr>
              <a:defRPr>
                <a:solidFill>
                  <a:srgbClr val="FFFFFF"/>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609600"/>
            <a:ext cx="5979968" cy="5638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422855"/>
            <a:ext cx="2057397" cy="365125"/>
          </a:xfrm>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a:xfrm>
            <a:off x="2832102" y="6422855"/>
            <a:ext cx="3209752" cy="365125"/>
          </a:xfrm>
        </p:spPr>
        <p:txBody>
          <a:bodyPr/>
          <a:lstStyle/>
          <a:p>
            <a:endParaRPr lang="en-US"/>
          </a:p>
        </p:txBody>
      </p:sp>
      <p:sp>
        <p:nvSpPr>
          <p:cNvPr id="6" name="Slide Number Placeholder 5"/>
          <p:cNvSpPr>
            <a:spLocks noGrp="1"/>
          </p:cNvSpPr>
          <p:nvPr>
            <p:ph type="sldNum" sz="quarter" idx="12"/>
          </p:nvPr>
        </p:nvSpPr>
        <p:spPr>
          <a:xfrm>
            <a:off x="6054787" y="6422855"/>
            <a:ext cx="659819" cy="365125"/>
          </a:xfrm>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864608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40917650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768286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8627348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3832937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A31F4E7-5197-4134-A855-A3DC50AC0CBD}" type="datetimeFigureOut">
              <a:rPr lang="en-US" smtClean="0"/>
              <a:t>10/28/2018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1512845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A31F4E7-5197-4134-A855-A3DC50AC0CBD}" type="datetimeFigureOut">
              <a:rPr lang="en-US" smtClean="0"/>
              <a:t>10/28/2018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8046833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31F4E7-5197-4134-A855-A3DC50AC0CBD}" type="datetimeFigureOut">
              <a:rPr lang="en-US" smtClean="0"/>
              <a:t>10/28/2018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9324718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6212360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3522360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2201366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8512698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5132" y="3887812"/>
            <a:ext cx="9146751" cy="607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74319" y="2166365"/>
            <a:ext cx="8603674" cy="1739347"/>
          </a:xfrm>
        </p:spPr>
        <p:txBody>
          <a:bodyPr tIns="45720" bIns="45720" anchor="ctr">
            <a:normAutofit/>
          </a:bodyPr>
          <a:lstStyle>
            <a:lvl1pPr algn="ctr">
              <a:lnSpc>
                <a:spcPct val="80000"/>
              </a:lnSpc>
              <a:defRPr sz="6000" spc="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304800" y="3844269"/>
            <a:ext cx="8534400" cy="667512"/>
          </a:xfrm>
        </p:spPr>
        <p:txBody>
          <a:bodyPr anchor="ctr">
            <a:normAutofit/>
          </a:bodyPr>
          <a:lstStyle>
            <a:lvl1pPr marL="0" indent="0" algn="ctr">
              <a:buNone/>
              <a:defRPr sz="2000">
                <a:solidFill>
                  <a:srgbClr val="FFFFFF"/>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342841935"/>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2858465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5132" y="3887812"/>
            <a:ext cx="9146751" cy="6079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4893" y="2208879"/>
            <a:ext cx="7886700" cy="1676400"/>
          </a:xfrm>
        </p:spPr>
        <p:txBody>
          <a:bodyPr anchor="ctr">
            <a:noAutofit/>
          </a:bodyPr>
          <a:lstStyle>
            <a:lvl1pPr algn="ctr">
              <a:lnSpc>
                <a:spcPct val="80000"/>
              </a:lnSpc>
              <a:defRPr sz="6000" b="0" spc="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24893" y="3851528"/>
            <a:ext cx="7886700" cy="669673"/>
          </a:xfrm>
        </p:spPr>
        <p:txBody>
          <a:bodyPr anchor="ctr">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8DA79EF2-C8DE-4312-950B-C962E1B83BA6}" type="slidenum">
              <a:rPr lang="en-US" smtClean="0"/>
              <a:t>‹#›</a:t>
            </a:fld>
            <a:endParaRPr lang="en-US"/>
          </a:p>
        </p:txBody>
      </p:sp>
    </p:spTree>
    <p:extLst>
      <p:ext uri="{BB962C8B-B14F-4D97-AF65-F5344CB8AC3E}">
        <p14:creationId xmlns:p14="http://schemas.microsoft.com/office/powerpoint/2010/main" val="2642476130"/>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797"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00600"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6580068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85800"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0" y="2656566"/>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00428"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800428" y="2656564"/>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A31F4E7-5197-4134-A855-A3DC50AC0CBD}" type="datetimeFigureOut">
              <a:rPr lang="en-US" smtClean="0"/>
              <a:t>10/28/2018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0383394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A31F4E7-5197-4134-A855-A3DC50AC0CBD}" type="datetimeFigureOut">
              <a:rPr lang="en-US" smtClean="0"/>
              <a:t>10/28/2018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9704749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31F4E7-5197-4134-A855-A3DC50AC0CBD}" type="datetimeFigureOut">
              <a:rPr lang="en-US" smtClean="0"/>
              <a:t>10/28/2018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6559111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685800" y="2148840"/>
            <a:ext cx="4572000" cy="38404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892568" y="2147487"/>
            <a:ext cx="2560320" cy="3432319"/>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7378203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5800" y="2211494"/>
            <a:ext cx="4754880" cy="384048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885351" y="2150621"/>
            <a:ext cx="2560320" cy="3429000"/>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7088271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1627602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764484" y="0"/>
            <a:ext cx="2057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870468" y="609600"/>
            <a:ext cx="1801785"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609600"/>
            <a:ext cx="5979968" cy="5638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422855"/>
            <a:ext cx="2057397" cy="365125"/>
          </a:xfrm>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a:xfrm>
            <a:off x="2832102" y="6422855"/>
            <a:ext cx="3209752" cy="365125"/>
          </a:xfrm>
        </p:spPr>
        <p:txBody>
          <a:bodyPr/>
          <a:lstStyle/>
          <a:p>
            <a:endParaRPr lang="en-US"/>
          </a:p>
        </p:txBody>
      </p:sp>
      <p:sp>
        <p:nvSpPr>
          <p:cNvPr id="6" name="Slide Number Placeholder 5"/>
          <p:cNvSpPr>
            <a:spLocks noGrp="1"/>
          </p:cNvSpPr>
          <p:nvPr>
            <p:ph type="sldNum" sz="quarter" idx="12"/>
          </p:nvPr>
        </p:nvSpPr>
        <p:spPr>
          <a:xfrm>
            <a:off x="6054787" y="6422855"/>
            <a:ext cx="659819" cy="365125"/>
          </a:xfrm>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5522905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2789809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80093594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5501851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41542927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A31F4E7-5197-4134-A855-A3DC50AC0CBD}" type="datetimeFigureOut">
              <a:rPr lang="en-US" smtClean="0"/>
              <a:t>10/28/2018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6379708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A31F4E7-5197-4134-A855-A3DC50AC0CBD}" type="datetimeFigureOut">
              <a:rPr lang="en-US" smtClean="0"/>
              <a:t>10/28/2018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3990778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31F4E7-5197-4134-A855-A3DC50AC0CBD}" type="datetimeFigureOut">
              <a:rPr lang="en-US" smtClean="0"/>
              <a:t>10/28/2018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3903937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41268886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00607968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14297224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682709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4803236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61456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416643698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4842472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408141025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8258907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96859186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53622524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4050249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A31F4E7-5197-4134-A855-A3DC50AC0CBD}" type="datetimeFigureOut">
              <a:rPr lang="en-US" smtClean="0"/>
              <a:t>10/28/2018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4473518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A31F4E7-5197-4134-A855-A3DC50AC0CBD}" type="datetimeFigureOut">
              <a:rPr lang="en-US" smtClean="0"/>
              <a:t>10/28/2018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4079328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31F4E7-5197-4134-A855-A3DC50AC0CBD}" type="datetimeFigureOut">
              <a:rPr lang="en-US" smtClean="0"/>
              <a:t>10/28/2018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0418514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8788275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8546502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5325184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214229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9917237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034183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423734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40313611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3796687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912222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6009772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2422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2658697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A31F4E7-5197-4134-A855-A3DC50AC0CBD}" type="datetimeFigureOut">
              <a:rPr lang="en-US" smtClean="0"/>
              <a:t>10/28/2018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41209464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A31F4E7-5197-4134-A855-A3DC50AC0CBD}" type="datetimeFigureOut">
              <a:rPr lang="en-US" smtClean="0"/>
              <a:t>10/28/2018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36010013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A31F4E7-5197-4134-A855-A3DC50AC0CBD}" type="datetimeFigureOut">
              <a:rPr lang="en-US" smtClean="0"/>
              <a:t>10/28/2018</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9093305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DA79EF2-C8DE-4312-950B-C962E1B83BA6}" type="slidenum">
              <a:rPr lang="en-US" smtClean="0"/>
              <a:t>‹#›</a:t>
            </a:fld>
            <a:endParaRPr lang="en-US"/>
          </a:p>
        </p:txBody>
      </p:sp>
    </p:spTree>
    <p:extLst>
      <p:ext uri="{BB962C8B-B14F-4D97-AF65-F5344CB8AC3E}">
        <p14:creationId xmlns:p14="http://schemas.microsoft.com/office/powerpoint/2010/main" val="255118981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2860870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75915324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44243632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2468180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13255640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77881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22244742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A31F4E7-5197-4134-A855-A3DC50AC0CBD}" type="datetimeFigureOut">
              <a:rPr lang="en-US" smtClean="0"/>
              <a:t>10/28/2018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41530902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A31F4E7-5197-4134-A855-A3DC50AC0CBD}" type="datetimeFigureOut">
              <a:rPr lang="en-US" smtClean="0"/>
              <a:t>10/28/2018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8813743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A31F4E7-5197-4134-A855-A3DC50AC0CBD}" type="datetimeFigureOut">
              <a:rPr lang="en-US" smtClean="0"/>
              <a:t>10/28/2018</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64149957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DA79EF2-C8DE-4312-950B-C962E1B83BA6}" type="slidenum">
              <a:rPr lang="en-US" smtClean="0"/>
              <a:t>‹#›</a:t>
            </a:fld>
            <a:endParaRPr lang="en-US"/>
          </a:p>
        </p:txBody>
      </p:sp>
    </p:spTree>
    <p:extLst>
      <p:ext uri="{BB962C8B-B14F-4D97-AF65-F5344CB8AC3E}">
        <p14:creationId xmlns:p14="http://schemas.microsoft.com/office/powerpoint/2010/main" val="192150123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4904963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14200158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3989"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65785559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Freeform 28"/>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66664435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27551952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60127482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45175601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A31F4E7-5197-4134-A855-A3DC50AC0CBD}" type="datetimeFigureOut">
              <a:rPr lang="en-US" smtClean="0"/>
              <a:t>10/28/2018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88826303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A31F4E7-5197-4134-A855-A3DC50AC0CBD}" type="datetimeFigureOut">
              <a:rPr lang="en-US" smtClean="0"/>
              <a:t>10/28/2018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42794274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31F4E7-5197-4134-A855-A3DC50AC0CBD}" type="datetimeFigureOut">
              <a:rPr lang="en-US" smtClean="0"/>
              <a:t>10/28/2018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94042568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09149627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80878694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11334837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7145763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6849309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2773562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97560874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9809748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09449566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09457922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90150702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89919506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71184578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A31F4E7-5197-4134-A855-A3DC50AC0CBD}" type="datetimeFigureOut">
              <a:rPr lang="en-US" smtClean="0"/>
              <a:t>10/28/2018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24388517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A31F4E7-5197-4134-A855-A3DC50AC0CBD}" type="datetimeFigureOut">
              <a:rPr lang="en-US" smtClean="0"/>
              <a:t>10/28/2018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61762236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31F4E7-5197-4134-A855-A3DC50AC0CBD}" type="datetimeFigureOut">
              <a:rPr lang="en-US" smtClean="0"/>
              <a:t>10/28/2018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49994031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58564764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37908461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64188683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9254002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365330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1241361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99724579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02830465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92217973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8DA79EF2-C8DE-4312-950B-C962E1B83BA6}" type="slidenum">
              <a:rPr lang="en-US" smtClean="0"/>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298484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58857164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532642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415302508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A31F4E7-5197-4134-A855-A3DC50AC0CBD}" type="datetimeFigureOut">
              <a:rPr lang="en-US" smtClean="0"/>
              <a:t>10/28/2018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A79EF2-C8DE-4312-950B-C962E1B83BA6}" type="slidenum">
              <a:rPr lang="en-US" smtClean="0"/>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306115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A31F4E7-5197-4134-A855-A3DC50AC0CBD}" type="datetimeFigureOut">
              <a:rPr lang="en-US" smtClean="0"/>
              <a:t>10/28/2018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A79EF2-C8DE-4312-950B-C962E1B83BA6}" type="slidenum">
              <a:rPr lang="en-US" smtClean="0"/>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284977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31F4E7-5197-4134-A855-A3DC50AC0CBD}" type="datetimeFigureOut">
              <a:rPr lang="en-US" smtClean="0"/>
              <a:t>10/28/2018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60631166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023996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12094825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54016572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205106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4120718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416993626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355112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616988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788176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074379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smtClean="0"/>
              <a:t>Click to edit Master title style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8DA79EF2-C8DE-4312-950B-C962E1B83BA6}" type="slidenum">
              <a:rPr lang="en-US" smtClean="0"/>
              <a:t>‹#›</a:t>
            </a:fld>
            <a:endParaRPr lang="en-US"/>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5998897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22920649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8DA79EF2-C8DE-4312-950B-C962E1B83BA6}" type="slidenum">
              <a:rPr lang="en-US" smtClean="0"/>
              <a:t>‹#›</a:t>
            </a:fld>
            <a:endParaRPr lang="en-US"/>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4012968099"/>
      </p:ext>
    </p:extLst>
  </p:cSld>
  <p:clrMapOvr>
    <a:overrideClrMapping bg1="dk1" tx1="lt1" bg2="dk2" tx2="lt2" accent1="accent1" accent2="accent2" accent3="accent3" accent4="accent4" accent5="accent5" accent6="accent6" hlink="hlink" folHlink="folHlink"/>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466295855"/>
      </p:ext>
    </p:extLst>
  </p:cSld>
  <p:clrMapOvr>
    <a:masterClrMapping/>
  </p:clrMapOvr>
  <p:extLst mod="1">
    <p:ext uri="{DCECCB84-F9BA-43D5-87BE-67443E8EF086}">
      <p15:sldGuideLst xmlns:p15="http://schemas.microsoft.com/office/powerpoint/2012/main"/>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941832" y="2909102"/>
            <a:ext cx="3611880" cy="299639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975398" y="2909102"/>
            <a:ext cx="3611880" cy="299639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A31F4E7-5197-4134-A855-A3DC50AC0CBD}" type="datetimeFigureOut">
              <a:rPr lang="en-US" smtClean="0"/>
              <a:t>10/28/2018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437434180"/>
      </p:ext>
    </p:extLst>
  </p:cSld>
  <p:clrMapOvr>
    <a:masterClrMapping/>
  </p:clrMapOvr>
  <p:extLst mod="1">
    <p:ext uri="{DCECCB84-F9BA-43D5-87BE-67443E8EF086}">
      <p15:sldGuideLst xmlns:p15="http://schemas.microsoft.com/office/powerpoint/2012/main"/>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A31F4E7-5197-4134-A855-A3DC50AC0CBD}" type="datetimeFigureOut">
              <a:rPr lang="en-US" smtClean="0"/>
              <a:t>10/28/2018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54709866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31F4E7-5197-4134-A855-A3DC50AC0CBD}" type="datetimeFigureOut">
              <a:rPr lang="en-US" smtClean="0"/>
              <a:t>10/28/2018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95307203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a:xfrm>
            <a:off x="573789" y="6375679"/>
            <a:ext cx="925016" cy="348462"/>
          </a:xfrm>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68261" y="6375679"/>
            <a:ext cx="924342" cy="345796"/>
          </a:xfrm>
        </p:spPr>
        <p:txBody>
          <a:bodyPr/>
          <a:lstStyle/>
          <a:p>
            <a:fld id="{8DA79EF2-C8DE-4312-950B-C962E1B83BA6}" type="slidenum">
              <a:rPr lang="en-US" smtClean="0"/>
              <a:t>‹#›</a:t>
            </a:fld>
            <a:endParaRPr lang="en-US"/>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76197319"/>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a:xfrm>
            <a:off x="574463" y="6375679"/>
            <a:ext cx="924342" cy="348462"/>
          </a:xfrm>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56153" y="6375679"/>
            <a:ext cx="947460" cy="345796"/>
          </a:xfrm>
        </p:spPr>
        <p:txBody>
          <a:bodyPr/>
          <a:lstStyle/>
          <a:p>
            <a:fld id="{8DA79EF2-C8DE-4312-950B-C962E1B83BA6}" type="slidenum">
              <a:rPr lang="en-US" smtClean="0"/>
              <a:t>‹#›</a:t>
            </a:fld>
            <a:endParaRPr lang="en-US"/>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4640600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420862351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30606570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smtClean="0"/>
              <a:t>Click to edit Master title style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8DA79EF2-C8DE-4312-950B-C962E1B83BA6}" type="slidenum">
              <a:rPr lang="en-US" smtClean="0"/>
              <a:t>‹#›</a:t>
            </a:fld>
            <a:endParaRPr lang="en-US"/>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9172401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413897666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8DA79EF2-C8DE-4312-950B-C962E1B83BA6}" type="slidenum">
              <a:rPr lang="en-US" smtClean="0"/>
              <a:t>‹#›</a:t>
            </a:fld>
            <a:endParaRPr lang="en-US"/>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516738121"/>
      </p:ext>
    </p:extLst>
  </p:cSld>
  <p:clrMapOvr>
    <a:overrideClrMapping bg1="dk1" tx1="lt1" bg2="dk2" tx2="lt2" accent1="accent1" accent2="accent2" accent3="accent3" accent4="accent4" accent5="accent5" accent6="accent6" hlink="hlink" folHlink="folHlink"/>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419478352"/>
      </p:ext>
    </p:extLst>
  </p:cSld>
  <p:clrMapOvr>
    <a:masterClrMapping/>
  </p:clrMapOvr>
  <p:extLst mod="1">
    <p:ext uri="{DCECCB84-F9BA-43D5-87BE-67443E8EF086}">
      <p15:sldGuideLst xmlns:p15="http://schemas.microsoft.com/office/powerpoint/2012/main"/>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941832" y="2909102"/>
            <a:ext cx="3611880" cy="299639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975398" y="2909102"/>
            <a:ext cx="3611880" cy="299639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A31F4E7-5197-4134-A855-A3DC50AC0CBD}" type="datetimeFigureOut">
              <a:rPr lang="en-US" smtClean="0"/>
              <a:t>10/28/2018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1112939210"/>
      </p:ext>
    </p:extLst>
  </p:cSld>
  <p:clrMapOvr>
    <a:masterClrMapping/>
  </p:clrMapOvr>
  <p:extLst mod="1">
    <p:ext uri="{DCECCB84-F9BA-43D5-87BE-67443E8EF086}">
      <p15:sldGuideLst xmlns:p15="http://schemas.microsoft.com/office/powerpoint/2012/main"/>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A31F4E7-5197-4134-A855-A3DC50AC0CBD}" type="datetimeFigureOut">
              <a:rPr lang="en-US" smtClean="0"/>
              <a:t>10/28/2018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232886637"/>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31F4E7-5197-4134-A855-A3DC50AC0CBD}" type="datetimeFigureOut">
              <a:rPr lang="en-US" smtClean="0"/>
              <a:t>10/28/2018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64686849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a:xfrm>
            <a:off x="573789" y="6375679"/>
            <a:ext cx="925016" cy="348462"/>
          </a:xfrm>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68261" y="6375679"/>
            <a:ext cx="924342" cy="345796"/>
          </a:xfrm>
        </p:spPr>
        <p:txBody>
          <a:bodyPr/>
          <a:lstStyle/>
          <a:p>
            <a:fld id="{8DA79EF2-C8DE-4312-950B-C962E1B83BA6}" type="slidenum">
              <a:rPr lang="en-US" smtClean="0"/>
              <a:t>‹#›</a:t>
            </a:fld>
            <a:endParaRPr lang="en-US"/>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89236074"/>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a:xfrm>
            <a:off x="574463" y="6375679"/>
            <a:ext cx="924342" cy="348462"/>
          </a:xfrm>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56153" y="6375679"/>
            <a:ext cx="947460" cy="345796"/>
          </a:xfrm>
        </p:spPr>
        <p:txBody>
          <a:bodyPr/>
          <a:lstStyle/>
          <a:p>
            <a:fld id="{8DA79EF2-C8DE-4312-950B-C962E1B83BA6}" type="slidenum">
              <a:rPr lang="en-US" smtClean="0"/>
              <a:t>‹#›</a:t>
            </a:fld>
            <a:endParaRPr lang="en-US"/>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8935925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57068713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49510839"/>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smtClean="0"/>
              <a:t>Click to edit Master title style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1">
                    <a:lumMod val="85000"/>
                    <a:lumOff val="1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tx1">
                    <a:lumMod val="65000"/>
                    <a:lumOff val="35000"/>
                  </a:schemeClr>
                </a:solidFil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tx1">
                    <a:lumMod val="65000"/>
                    <a:lumOff val="35000"/>
                  </a:schemeClr>
                </a:solidFill>
              </a:defRPr>
            </a:lvl1pPr>
          </a:lstStyle>
          <a:p>
            <a:endParaRPr lang="en-US"/>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tx1">
                    <a:lumMod val="65000"/>
                    <a:lumOff val="35000"/>
                  </a:schemeClr>
                </a:solidFill>
              </a:defRPr>
            </a:lvl1pPr>
          </a:lstStyle>
          <a:p>
            <a:fld id="{8DA79EF2-C8DE-4312-950B-C962E1B83BA6}" type="slidenum">
              <a:rPr lang="en-US" smtClean="0"/>
              <a:t>‹#›</a:t>
            </a:fld>
            <a:endParaRPr lang="en-US"/>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2862419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69638093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lumMod val="85000"/>
            <a:lumOff val="15000"/>
          </a:schemeClr>
        </a:solidFill>
        <a:effectLst/>
      </p:bgPr>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8DA79EF2-C8DE-4312-950B-C962E1B83BA6}" type="slidenum">
              <a:rPr lang="en-US" smtClean="0"/>
              <a:t>‹#›</a:t>
            </a:fld>
            <a:endParaRPr lang="en-US"/>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408154307"/>
      </p:ext>
    </p:extLst>
  </p:cSld>
  <p:clrMapOvr>
    <a:overrideClrMapping bg1="dk1" tx1="lt1" bg2="dk2" tx2="lt2" accent1="accent1" accent2="accent2" accent3="accent3" accent4="accent4" accent5="accent5" accent6="accent6" hlink="hlink" folHlink="folHlink"/>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271415735"/>
      </p:ext>
    </p:extLst>
  </p:cSld>
  <p:clrMapOvr>
    <a:masterClrMapping/>
  </p:clrMapOvr>
  <p:extLst mod="1">
    <p:ext uri="{DCECCB84-F9BA-43D5-87BE-67443E8EF086}">
      <p15:sldGuideLst xmlns:p15="http://schemas.microsoft.com/office/powerpoint/2012/main"/>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941832" y="2909102"/>
            <a:ext cx="3611880" cy="299639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975398" y="2909102"/>
            <a:ext cx="3611880" cy="299639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A31F4E7-5197-4134-A855-A3DC50AC0CBD}" type="datetimeFigureOut">
              <a:rPr lang="en-US" smtClean="0"/>
              <a:t>10/28/2018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259878221"/>
      </p:ext>
    </p:extLst>
  </p:cSld>
  <p:clrMapOvr>
    <a:masterClrMapping/>
  </p:clrMapOvr>
  <p:extLst mod="1">
    <p:ext uri="{DCECCB84-F9BA-43D5-87BE-67443E8EF086}">
      <p15:sldGuideLst xmlns:p15="http://schemas.microsoft.com/office/powerpoint/2012/main"/>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A31F4E7-5197-4134-A855-A3DC50AC0CBD}" type="datetimeFigureOut">
              <a:rPr lang="en-US" smtClean="0"/>
              <a:t>10/28/2018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030770125"/>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31F4E7-5197-4134-A855-A3DC50AC0CBD}" type="datetimeFigureOut">
              <a:rPr lang="en-US" smtClean="0"/>
              <a:t>10/28/2018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28467072"/>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a:xfrm>
            <a:off x="573789" y="6375679"/>
            <a:ext cx="925016" cy="348462"/>
          </a:xfrm>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68261" y="6375679"/>
            <a:ext cx="924342" cy="345796"/>
          </a:xfrm>
        </p:spPr>
        <p:txBody>
          <a:bodyPr/>
          <a:lstStyle/>
          <a:p>
            <a:fld id="{8DA79EF2-C8DE-4312-950B-C962E1B83BA6}" type="slidenum">
              <a:rPr lang="en-US" smtClean="0"/>
              <a:t>‹#›</a:t>
            </a:fld>
            <a:endParaRPr lang="en-US"/>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61517258"/>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1">
              <a:lumMod val="85000"/>
              <a:lumOff val="15000"/>
            </a:schemeClr>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a:xfrm>
            <a:off x="574463" y="6375679"/>
            <a:ext cx="924342" cy="348462"/>
          </a:xfrm>
        </p:spPr>
        <p:txBody>
          <a:bodyPr/>
          <a:lstStyle/>
          <a:p>
            <a:fld id="{1A31F4E7-5197-4134-A855-A3DC50AC0CBD}" type="datetimeFigureOut">
              <a:rPr lang="en-US" smtClean="0"/>
              <a:t>10/28/2018</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56153" y="6375679"/>
            <a:ext cx="947460" cy="345796"/>
          </a:xfrm>
        </p:spPr>
        <p:txBody>
          <a:bodyPr/>
          <a:lstStyle/>
          <a:p>
            <a:fld id="{8DA79EF2-C8DE-4312-950B-C962E1B83BA6}" type="slidenum">
              <a:rPr lang="en-US" smtClean="0"/>
              <a:t>‹#›</a:t>
            </a:fld>
            <a:endParaRPr lang="en-US"/>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4016238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405667342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31F4E7-5197-4134-A855-A3DC50AC0CBD}" type="datetimeFigureOut">
              <a:rPr lang="en-US" smtClean="0"/>
              <a:t>10/28/2018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A79EF2-C8DE-4312-950B-C962E1B83BA6}" type="slidenum">
              <a:rPr lang="en-US" smtClean="0"/>
              <a:t>‹#›</a:t>
            </a:fld>
            <a:endParaRPr lang="en-US"/>
          </a:p>
        </p:txBody>
      </p:sp>
    </p:spTree>
    <p:extLst>
      <p:ext uri="{BB962C8B-B14F-4D97-AF65-F5344CB8AC3E}">
        <p14:creationId xmlns:p14="http://schemas.microsoft.com/office/powerpoint/2010/main" val="3139329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theme" Target="../theme/theme5.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theme" Target="../theme/theme6.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4.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theme" Target="../theme/theme7.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5.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theme" Target="../theme/theme8.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slideLayout" Target="../slideLayouts/slideLayout111.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17" Type="http://schemas.openxmlformats.org/officeDocument/2006/relationships/theme" Target="../theme/theme9.xml"/><Relationship Id="rId2" Type="http://schemas.openxmlformats.org/officeDocument/2006/relationships/slideLayout" Target="../slideLayouts/slideLayout100.xml"/><Relationship Id="rId16" Type="http://schemas.openxmlformats.org/officeDocument/2006/relationships/slideLayout" Target="../slideLayouts/slideLayout114.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5" Type="http://schemas.openxmlformats.org/officeDocument/2006/relationships/slideLayout" Target="../slideLayouts/slideLayout11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slideLayout" Target="../slideLayouts/slideLayout11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theme" Target="../theme/theme10.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8.xml"/><Relationship Id="rId13" Type="http://schemas.openxmlformats.org/officeDocument/2006/relationships/slideLayout" Target="../slideLayouts/slideLayout143.xml"/><Relationship Id="rId18" Type="http://schemas.openxmlformats.org/officeDocument/2006/relationships/theme" Target="../theme/theme11.xml"/><Relationship Id="rId3" Type="http://schemas.openxmlformats.org/officeDocument/2006/relationships/slideLayout" Target="../slideLayouts/slideLayout133.xml"/><Relationship Id="rId7" Type="http://schemas.openxmlformats.org/officeDocument/2006/relationships/slideLayout" Target="../slideLayouts/slideLayout137.xml"/><Relationship Id="rId12" Type="http://schemas.openxmlformats.org/officeDocument/2006/relationships/slideLayout" Target="../slideLayouts/slideLayout142.xml"/><Relationship Id="rId17" Type="http://schemas.openxmlformats.org/officeDocument/2006/relationships/slideLayout" Target="../slideLayouts/slideLayout147.xml"/><Relationship Id="rId2" Type="http://schemas.openxmlformats.org/officeDocument/2006/relationships/slideLayout" Target="../slideLayouts/slideLayout132.xml"/><Relationship Id="rId16" Type="http://schemas.openxmlformats.org/officeDocument/2006/relationships/slideLayout" Target="../slideLayouts/slideLayout146.xml"/><Relationship Id="rId20" Type="http://schemas.openxmlformats.org/officeDocument/2006/relationships/image" Target="../media/image6.png"/><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5" Type="http://schemas.openxmlformats.org/officeDocument/2006/relationships/slideLayout" Target="../slideLayouts/slideLayout135.xml"/><Relationship Id="rId15" Type="http://schemas.openxmlformats.org/officeDocument/2006/relationships/slideLayout" Target="../slideLayouts/slideLayout145.xml"/><Relationship Id="rId10" Type="http://schemas.openxmlformats.org/officeDocument/2006/relationships/slideLayout" Target="../slideLayouts/slideLayout140.xml"/><Relationship Id="rId19" Type="http://schemas.openxmlformats.org/officeDocument/2006/relationships/image" Target="../media/image5.png"/><Relationship Id="rId4" Type="http://schemas.openxmlformats.org/officeDocument/2006/relationships/slideLayout" Target="../slideLayouts/slideLayout134.xml"/><Relationship Id="rId9" Type="http://schemas.openxmlformats.org/officeDocument/2006/relationships/slideLayout" Target="../slideLayouts/slideLayout139.xml"/><Relationship Id="rId14" Type="http://schemas.openxmlformats.org/officeDocument/2006/relationships/slideLayout" Target="../slideLayouts/slideLayout14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5.xml"/><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2.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6.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theme" Target="../theme/theme13.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7.xml"/><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theme" Target="../theme/theme14.xml"/><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DA79EF2-C8DE-4312-950B-C962E1B83BA6}" type="slidenum">
              <a:rPr lang="en-US" smtClean="0"/>
              <a:t>‹#›</a:t>
            </a:fld>
            <a:endParaRPr lang="en-US"/>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68807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362" y="176109"/>
            <a:ext cx="9141714" cy="16459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685019" y="284176"/>
            <a:ext cx="7772400" cy="15087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019" y="2011680"/>
            <a:ext cx="7772400" cy="420624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1557" y="6422855"/>
            <a:ext cx="2595043" cy="365125"/>
          </a:xfrm>
          <a:prstGeom prst="rect">
            <a:avLst/>
          </a:prstGeom>
        </p:spPr>
        <p:txBody>
          <a:bodyPr vert="horz" lIns="91440" tIns="45720" rIns="45720" bIns="45720" rtlCol="0" anchor="ctr"/>
          <a:lstStyle>
            <a:lvl1pPr algn="l">
              <a:defRPr sz="1050">
                <a:solidFill>
                  <a:schemeClr val="tx1"/>
                </a:solidFil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3"/>
          </p:nvPr>
        </p:nvSpPr>
        <p:spPr>
          <a:xfrm>
            <a:off x="4191000" y="6422855"/>
            <a:ext cx="4060627" cy="365125"/>
          </a:xfrm>
          <a:prstGeom prst="rect">
            <a:avLst/>
          </a:prstGeom>
        </p:spPr>
        <p:txBody>
          <a:bodyPr vert="horz" lIns="91440" tIns="45720" rIns="91440" bIns="45720" rtlCol="0" anchor="ctr"/>
          <a:lstStyle>
            <a:lvl1pPr algn="r">
              <a:defRPr sz="1050">
                <a:solidFill>
                  <a:schemeClr val="tx1"/>
                </a:solidFill>
              </a:defRPr>
            </a:lvl1pPr>
          </a:lstStyle>
          <a:p>
            <a:endParaRPr lang="en-US"/>
          </a:p>
        </p:txBody>
      </p:sp>
      <p:sp>
        <p:nvSpPr>
          <p:cNvPr id="6" name="Slide Number Placeholder 5"/>
          <p:cNvSpPr>
            <a:spLocks noGrp="1"/>
          </p:cNvSpPr>
          <p:nvPr>
            <p:ph type="sldNum" sz="quarter" idx="4"/>
          </p:nvPr>
        </p:nvSpPr>
        <p:spPr>
          <a:xfrm>
            <a:off x="8265139" y="6422855"/>
            <a:ext cx="709698" cy="365125"/>
          </a:xfrm>
          <a:prstGeom prst="rect">
            <a:avLst/>
          </a:prstGeom>
        </p:spPr>
        <p:txBody>
          <a:bodyPr vert="horz" lIns="45720" tIns="45720" rIns="91440" bIns="45720" rtlCol="0" anchor="ctr"/>
          <a:lstStyle>
            <a:lvl1pPr algn="l">
              <a:defRPr sz="1200" b="0">
                <a:solidFill>
                  <a:schemeClr val="tx1"/>
                </a:solidFill>
              </a:defRPr>
            </a:lvl1pPr>
          </a:lstStyle>
          <a:p>
            <a:fld id="{8DA79EF2-C8DE-4312-950B-C962E1B83BA6}" type="slidenum">
              <a:rPr lang="en-US" smtClean="0"/>
              <a:t>‹#›</a:t>
            </a:fld>
            <a:endParaRPr lang="en-US"/>
          </a:p>
        </p:txBody>
      </p:sp>
    </p:spTree>
    <p:extLst>
      <p:ext uri="{BB962C8B-B14F-4D97-AF65-F5344CB8AC3E}">
        <p14:creationId xmlns:p14="http://schemas.microsoft.com/office/powerpoint/2010/main" val="333571948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4000" kern="1200" cap="all"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DA79EF2-C8DE-4312-950B-C962E1B83BA6}" type="slidenum">
              <a:rPr lang="en-US" smtClean="0"/>
              <a:t>‹#›</a:t>
            </a:fld>
            <a:endParaRPr lang="en-US"/>
          </a:p>
        </p:txBody>
      </p:sp>
    </p:spTree>
    <p:extLst>
      <p:ext uri="{BB962C8B-B14F-4D97-AF65-F5344CB8AC3E}">
        <p14:creationId xmlns:p14="http://schemas.microsoft.com/office/powerpoint/2010/main" val="227085095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362" y="176109"/>
            <a:ext cx="9141714"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685019" y="284176"/>
            <a:ext cx="7772400" cy="15087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019" y="2011680"/>
            <a:ext cx="7772400" cy="420624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1557" y="6422855"/>
            <a:ext cx="2595043" cy="365125"/>
          </a:xfrm>
          <a:prstGeom prst="rect">
            <a:avLst/>
          </a:prstGeom>
        </p:spPr>
        <p:txBody>
          <a:bodyPr vert="horz" lIns="91440" tIns="45720" rIns="45720" bIns="45720" rtlCol="0" anchor="ctr"/>
          <a:lstStyle>
            <a:lvl1pPr algn="l">
              <a:defRPr sz="1050">
                <a:solidFill>
                  <a:schemeClr val="tx1"/>
                </a:solidFil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3"/>
          </p:nvPr>
        </p:nvSpPr>
        <p:spPr>
          <a:xfrm>
            <a:off x="4191000" y="6422855"/>
            <a:ext cx="4060627" cy="365125"/>
          </a:xfrm>
          <a:prstGeom prst="rect">
            <a:avLst/>
          </a:prstGeom>
        </p:spPr>
        <p:txBody>
          <a:bodyPr vert="horz" lIns="91440" tIns="45720" rIns="91440" bIns="45720" rtlCol="0" anchor="ctr"/>
          <a:lstStyle>
            <a:lvl1pPr algn="r">
              <a:defRPr sz="1050">
                <a:solidFill>
                  <a:schemeClr val="tx1"/>
                </a:solidFill>
              </a:defRPr>
            </a:lvl1pPr>
          </a:lstStyle>
          <a:p>
            <a:endParaRPr lang="en-US"/>
          </a:p>
        </p:txBody>
      </p:sp>
      <p:sp>
        <p:nvSpPr>
          <p:cNvPr id="6" name="Slide Number Placeholder 5"/>
          <p:cNvSpPr>
            <a:spLocks noGrp="1"/>
          </p:cNvSpPr>
          <p:nvPr>
            <p:ph type="sldNum" sz="quarter" idx="4"/>
          </p:nvPr>
        </p:nvSpPr>
        <p:spPr>
          <a:xfrm>
            <a:off x="8265139" y="6422855"/>
            <a:ext cx="709698" cy="365125"/>
          </a:xfrm>
          <a:prstGeom prst="rect">
            <a:avLst/>
          </a:prstGeom>
        </p:spPr>
        <p:txBody>
          <a:bodyPr vert="horz" lIns="45720" tIns="45720" rIns="91440" bIns="45720" rtlCol="0" anchor="ctr"/>
          <a:lstStyle>
            <a:lvl1pPr algn="l">
              <a:defRPr sz="1200" b="0">
                <a:solidFill>
                  <a:schemeClr val="tx1"/>
                </a:solidFill>
              </a:defRPr>
            </a:lvl1pPr>
          </a:lstStyle>
          <a:p>
            <a:fld id="{8DA79EF2-C8DE-4312-950B-C962E1B83BA6}" type="slidenum">
              <a:rPr lang="en-US" smtClean="0"/>
              <a:t>‹#›</a:t>
            </a:fld>
            <a:endParaRPr lang="en-US"/>
          </a:p>
        </p:txBody>
      </p:sp>
    </p:spTree>
    <p:extLst>
      <p:ext uri="{BB962C8B-B14F-4D97-AF65-F5344CB8AC3E}">
        <p14:creationId xmlns:p14="http://schemas.microsoft.com/office/powerpoint/2010/main" val="374846693"/>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8DA79EF2-C8DE-4312-950B-C962E1B83BA6}" type="slidenum">
              <a:rPr lang="en-US" smtClean="0"/>
              <a:t>‹#›</a:t>
            </a:fld>
            <a:endParaRPr lang="en-US"/>
          </a:p>
        </p:txBody>
      </p:sp>
    </p:spTree>
    <p:extLst>
      <p:ext uri="{BB962C8B-B14F-4D97-AF65-F5344CB8AC3E}">
        <p14:creationId xmlns:p14="http://schemas.microsoft.com/office/powerpoint/2010/main" val="3969301590"/>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8DA79EF2-C8DE-4312-950B-C962E1B83BA6}" type="slidenum">
              <a:rPr lang="en-US" smtClean="0"/>
              <a:t>‹#›</a:t>
            </a:fld>
            <a:endParaRPr lang="en-US"/>
          </a:p>
        </p:txBody>
      </p:sp>
    </p:spTree>
    <p:extLst>
      <p:ext uri="{BB962C8B-B14F-4D97-AF65-F5344CB8AC3E}">
        <p14:creationId xmlns:p14="http://schemas.microsoft.com/office/powerpoint/2010/main" val="2537374675"/>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8DA79EF2-C8DE-4312-950B-C962E1B83BA6}"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8130632"/>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8DA79EF2-C8DE-4312-950B-C962E1B83BA6}"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0944400"/>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cxnSp>
          <p:nvCxnSpPr>
            <p:cNvPr id="7" name="Straight Connector 6"/>
            <p:cNvCxnSpPr/>
            <p:nvPr/>
          </p:nvCxnSpPr>
          <p:spPr>
            <a:xfrm flipV="1">
              <a:off x="5130830" y="4175605"/>
              <a:ext cx="4022475" cy="2682396"/>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8DA79EF2-C8DE-4312-950B-C962E1B83BA6}" type="slidenum">
              <a:rPr lang="en-US" smtClean="0"/>
              <a:t>‹#›</a:t>
            </a:fld>
            <a:endParaRPr lang="en-US"/>
          </a:p>
        </p:txBody>
      </p:sp>
    </p:spTree>
    <p:extLst>
      <p:ext uri="{BB962C8B-B14F-4D97-AF65-F5344CB8AC3E}">
        <p14:creationId xmlns:p14="http://schemas.microsoft.com/office/powerpoint/2010/main" val="2003362206"/>
      </p:ext>
    </p:extLst>
  </p:cSld>
  <p:clrMap bg1="dk1" tx1="lt1" bg2="dk2" tx2="lt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 id="2147483839" r:id="rId15"/>
    <p:sldLayoutId id="214748384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8DA79EF2-C8DE-4312-950B-C962E1B83BA6}" type="slidenum">
              <a:rPr lang="en-US" smtClean="0"/>
              <a:t>‹#›</a:t>
            </a:fld>
            <a:endParaRPr lang="en-US"/>
          </a:p>
        </p:txBody>
      </p:sp>
    </p:spTree>
    <p:extLst>
      <p:ext uri="{BB962C8B-B14F-4D97-AF65-F5344CB8AC3E}">
        <p14:creationId xmlns:p14="http://schemas.microsoft.com/office/powerpoint/2010/main" val="3197573648"/>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 id="2147483866" r:id="rId13"/>
    <p:sldLayoutId id="2147483867" r:id="rId14"/>
    <p:sldLayoutId id="2147483868" r:id="rId15"/>
    <p:sldLayoutId id="214748386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DA79EF2-C8DE-4312-950B-C962E1B83BA6}" type="slidenum">
              <a:rPr lang="en-US" smtClean="0"/>
              <a:t>‹#›</a:t>
            </a:fld>
            <a:endParaRPr lang="en-US"/>
          </a:p>
        </p:txBody>
      </p:sp>
    </p:spTree>
    <p:extLst>
      <p:ext uri="{BB962C8B-B14F-4D97-AF65-F5344CB8AC3E}">
        <p14:creationId xmlns:p14="http://schemas.microsoft.com/office/powerpoint/2010/main" val="780746130"/>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 id="2147483896" r:id="rId14"/>
    <p:sldLayoutId id="2147483897" r:id="rId15"/>
    <p:sldLayoutId id="2147483898" r:id="rId16"/>
    <p:sldLayoutId id="2147483899"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8DA79EF2-C8DE-4312-950B-C962E1B83BA6}" type="slidenum">
              <a:rPr lang="en-US" smtClean="0"/>
              <a:t>‹#›</a:t>
            </a:fld>
            <a:endParaRPr lang="en-US"/>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2224243994"/>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0" pos="594">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8DA79EF2-C8DE-4312-950B-C962E1B83BA6}" type="slidenum">
              <a:rPr lang="en-US" smtClean="0"/>
              <a:t>‹#›</a:t>
            </a:fld>
            <a:endParaRPr lang="en-US"/>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976228945"/>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0" pos="594">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1A31F4E7-5197-4134-A855-A3DC50AC0CBD}" type="datetimeFigureOut">
              <a:rPr lang="en-US" smtClean="0"/>
              <a:t>10/28/2018</a:t>
            </a:fld>
            <a:endParaRPr lang="en-US"/>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8DA79EF2-C8DE-4312-950B-C962E1B83BA6}" type="slidenum">
              <a:rPr lang="en-US" smtClean="0"/>
              <a:t>‹#›</a:t>
            </a:fld>
            <a:endParaRPr lang="en-US"/>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1">
              <a:lumMod val="85000"/>
              <a:lumOff val="15000"/>
            </a:schemeClr>
          </a:solidFill>
          <a:ln>
            <a:noFill/>
          </a:ln>
        </p:spPr>
      </p:sp>
    </p:spTree>
    <p:extLst>
      <p:ext uri="{BB962C8B-B14F-4D97-AF65-F5344CB8AC3E}">
        <p14:creationId xmlns:p14="http://schemas.microsoft.com/office/powerpoint/2010/main" val="4237751976"/>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l" defTabSz="685800" rtl="0" eaLnBrk="1" latinLnBrk="0" hangingPunct="1">
        <a:lnSpc>
          <a:spcPct val="90000"/>
        </a:lnSpc>
        <a:spcBef>
          <a:spcPct val="0"/>
        </a:spcBef>
        <a:buNone/>
        <a:defRPr sz="5100" kern="1200" cap="all" spc="150" baseline="0">
          <a:solidFill>
            <a:schemeClr val="tx1">
              <a:lumMod val="85000"/>
              <a:lumOff val="15000"/>
            </a:schemeClr>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0" pos="594">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0.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8.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305800" cy="5364163"/>
          </a:xfrm>
        </p:spPr>
        <p:txBody>
          <a:bodyPr/>
          <a:lstStyle/>
          <a:p>
            <a:pPr marL="0" indent="0" algn="ctr">
              <a:buNone/>
            </a:pPr>
            <a:endParaRPr lang="en-US" dirty="0" smtClean="0"/>
          </a:p>
          <a:p>
            <a:pPr marL="0" indent="0" algn="ctr">
              <a:lnSpc>
                <a:spcPct val="200000"/>
              </a:lnSpc>
              <a:buNone/>
            </a:pPr>
            <a:r>
              <a:rPr lang="en-US" dirty="0" smtClean="0">
                <a:latin typeface="Times New Roman" panose="02020603050405020304" pitchFamily="18" charset="0"/>
                <a:cs typeface="Times New Roman" panose="02020603050405020304" pitchFamily="18" charset="0"/>
              </a:rPr>
              <a:t>The Impact of Financial Crisis of 2008 on the Housing Market and the Retail Industry</a:t>
            </a:r>
          </a:p>
          <a:p>
            <a:pPr marL="0" indent="0" algn="ctr">
              <a:lnSpc>
                <a:spcPct val="200000"/>
              </a:lnSpc>
              <a:buNone/>
            </a:pPr>
            <a:r>
              <a:rPr lang="en-US" dirty="0" smtClean="0">
                <a:latin typeface="Times New Roman" panose="02020603050405020304" pitchFamily="18" charset="0"/>
                <a:cs typeface="Times New Roman" panose="02020603050405020304" pitchFamily="18" charset="0"/>
              </a:rPr>
              <a:t>Student’s Name</a:t>
            </a:r>
          </a:p>
          <a:p>
            <a:pPr marL="0" indent="0" algn="ctr">
              <a:lnSpc>
                <a:spcPct val="200000"/>
              </a:lnSpc>
              <a:buNone/>
            </a:pPr>
            <a:r>
              <a:rPr lang="en-US" dirty="0" smtClean="0">
                <a:latin typeface="Times New Roman" panose="02020603050405020304" pitchFamily="18" charset="0"/>
                <a:cs typeface="Times New Roman" panose="02020603050405020304" pitchFamily="18" charset="0"/>
              </a:rPr>
              <a:t>Institutional Affiliation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1536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a:latin typeface="Book Antiqua" panose="02040602050305030304" pitchFamily="18" charset="0"/>
              </a:rPr>
              <a:t>I</a:t>
            </a:r>
            <a:r>
              <a:rPr lang="en-US" b="1" u="sng" dirty="0" smtClean="0">
                <a:latin typeface="Book Antiqua" panose="02040602050305030304" pitchFamily="18" charset="0"/>
              </a:rPr>
              <a:t>NTRODUCTION</a:t>
            </a:r>
            <a:endParaRPr lang="en-US" b="1" u="sng" dirty="0">
              <a:latin typeface="Book Antiqua" panose="02040602050305030304" pitchFamily="18" charset="0"/>
            </a:endParaRPr>
          </a:p>
        </p:txBody>
      </p:sp>
      <p:sp>
        <p:nvSpPr>
          <p:cNvPr id="3" name="Content Placeholder 2"/>
          <p:cNvSpPr>
            <a:spLocks noGrp="1"/>
          </p:cNvSpPr>
          <p:nvPr>
            <p:ph idx="1"/>
          </p:nvPr>
        </p:nvSpPr>
        <p:spPr>
          <a:xfrm>
            <a:off x="457200" y="1600200"/>
            <a:ext cx="8458200" cy="4800600"/>
          </a:xfrm>
        </p:spPr>
        <p:txBody>
          <a:bodyPr>
            <a:normAutofit/>
          </a:bodyPr>
          <a:lstStyle/>
          <a:p>
            <a:pPr>
              <a:lnSpc>
                <a:spcPct val="160000"/>
              </a:lnSpc>
            </a:pPr>
            <a:r>
              <a:rPr lang="en-US" dirty="0" smtClean="0">
                <a:latin typeface="Times New Roman" panose="02020603050405020304" pitchFamily="18" charset="0"/>
                <a:cs typeface="Times New Roman" panose="02020603050405020304" pitchFamily="18" charset="0"/>
              </a:rPr>
              <a:t>The financial crisis represents the deadliest global economic crisis in the 21</a:t>
            </a:r>
            <a:r>
              <a:rPr lang="en-US" baseline="30000" dirty="0" smtClean="0">
                <a:latin typeface="Times New Roman" panose="02020603050405020304" pitchFamily="18" charset="0"/>
                <a:cs typeface="Times New Roman" panose="02020603050405020304" pitchFamily="18" charset="0"/>
              </a:rPr>
              <a:t>st</a:t>
            </a:r>
            <a:r>
              <a:rPr lang="en-US" dirty="0" smtClean="0">
                <a:latin typeface="Times New Roman" panose="02020603050405020304" pitchFamily="18" charset="0"/>
                <a:cs typeface="Times New Roman" panose="02020603050405020304" pitchFamily="18" charset="0"/>
              </a:rPr>
              <a:t> century after the great depression of 1930s. </a:t>
            </a:r>
          </a:p>
          <a:p>
            <a:pPr>
              <a:lnSpc>
                <a:spcPct val="160000"/>
              </a:lnSpc>
            </a:pPr>
            <a:r>
              <a:rPr lang="en-US" dirty="0" smtClean="0">
                <a:latin typeface="Times New Roman" panose="02020603050405020304" pitchFamily="18" charset="0"/>
                <a:cs typeface="Times New Roman" panose="02020603050405020304" pitchFamily="18" charset="0"/>
              </a:rPr>
              <a:t>The </a:t>
            </a:r>
            <a:r>
              <a:rPr lang="en-US" dirty="0" smtClean="0">
                <a:latin typeface="Times New Roman" panose="02020603050405020304" pitchFamily="18" charset="0"/>
                <a:cs typeface="Times New Roman" panose="02020603050405020304" pitchFamily="18" charset="0"/>
              </a:rPr>
              <a:t>crisis </a:t>
            </a:r>
            <a:r>
              <a:rPr lang="en-US" dirty="0" smtClean="0">
                <a:latin typeface="Times New Roman" panose="02020603050405020304" pitchFamily="18" charset="0"/>
                <a:cs typeface="Times New Roman" panose="02020603050405020304" pitchFamily="18" charset="0"/>
              </a:rPr>
              <a:t>hit the financial sector the hardest although other sectors such as the retail industry also faced adverse implications.</a:t>
            </a:r>
          </a:p>
          <a:p>
            <a:pPr>
              <a:lnSpc>
                <a:spcPct val="160000"/>
              </a:lnSpc>
            </a:pPr>
            <a:r>
              <a:rPr lang="en-US" dirty="0" smtClean="0">
                <a:latin typeface="Times New Roman" panose="02020603050405020304" pitchFamily="18" charset="0"/>
                <a:cs typeface="Times New Roman" panose="02020603050405020304" pitchFamily="18" charset="0"/>
              </a:rPr>
              <a:t>The Great economic recession has had a huge impact over a lengthy period while the global economic environment has since changed.</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2308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Book Antiqua" panose="02040602050305030304" pitchFamily="18" charset="0"/>
              </a:rPr>
              <a:t>Causes of the great recession </a:t>
            </a:r>
            <a:endParaRPr lang="en-US" b="1" u="sng" dirty="0">
              <a:latin typeface="Book Antiqua" panose="02040602050305030304" pitchFamily="18" charset="0"/>
            </a:endParaRPr>
          </a:p>
        </p:txBody>
      </p:sp>
      <p:sp>
        <p:nvSpPr>
          <p:cNvPr id="3" name="Content Placeholder 2"/>
          <p:cNvSpPr>
            <a:spLocks noGrp="1"/>
          </p:cNvSpPr>
          <p:nvPr>
            <p:ph idx="1"/>
          </p:nvPr>
        </p:nvSpPr>
        <p:spPr>
          <a:xfrm>
            <a:off x="457200" y="1600200"/>
            <a:ext cx="8382000" cy="4876800"/>
          </a:xfrm>
        </p:spPr>
        <p:txBody>
          <a:bodyPr>
            <a:normAutofit/>
          </a:bodyPr>
          <a:lstStyle/>
          <a:p>
            <a:pPr>
              <a:lnSpc>
                <a:spcPct val="150000"/>
              </a:lnSpc>
            </a:pPr>
            <a:r>
              <a:rPr lang="en-US" dirty="0" smtClean="0">
                <a:latin typeface="Times New Roman" panose="02020603050405020304" pitchFamily="18" charset="0"/>
                <a:cs typeface="Times New Roman" panose="02020603050405020304" pitchFamily="18" charset="0"/>
              </a:rPr>
              <a:t>International trade imbalances </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Lack of Government regulation</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Limited regulation of non-depository financial institutions. </a:t>
            </a:r>
          </a:p>
          <a:p>
            <a:pPr>
              <a:lnSpc>
                <a:spcPct val="150000"/>
              </a:lnSpc>
            </a:pPr>
            <a:r>
              <a:rPr lang="en-US" dirty="0" smtClean="0">
                <a:latin typeface="Times New Roman" panose="02020603050405020304" pitchFamily="18" charset="0"/>
                <a:cs typeface="Times New Roman" panose="02020603050405020304" pitchFamily="18" charset="0"/>
              </a:rPr>
              <a:t>Existence of weak </a:t>
            </a:r>
            <a:r>
              <a:rPr lang="en-US" dirty="0" smtClean="0">
                <a:latin typeface="Times New Roman" panose="02020603050405020304" pitchFamily="18" charset="0"/>
                <a:cs typeface="Times New Roman" panose="02020603050405020304" pitchFamily="18" charset="0"/>
              </a:rPr>
              <a:t>and fraudulent underwriting practices making it easier for unqualified investors to qualify for loans.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5830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15000"/>
          </a:xfrm>
        </p:spPr>
        <p:txBody>
          <a:bodyPr>
            <a:normAutofit/>
          </a:bodyPr>
          <a:lstStyle/>
          <a:p>
            <a:pPr>
              <a:lnSpc>
                <a:spcPct val="150000"/>
              </a:lnSpc>
            </a:pPr>
            <a:r>
              <a:rPr lang="en-US" dirty="0" smtClean="0">
                <a:latin typeface="Times New Roman" panose="02020603050405020304" pitchFamily="18" charset="0"/>
                <a:cs typeface="Times New Roman" panose="02020603050405020304" pitchFamily="18" charset="0"/>
              </a:rPr>
              <a:t>Imported </a:t>
            </a:r>
            <a:r>
              <a:rPr lang="en-US" dirty="0" smtClean="0">
                <a:latin typeface="Times New Roman" panose="02020603050405020304" pitchFamily="18" charset="0"/>
                <a:cs typeface="Times New Roman" panose="02020603050405020304" pitchFamily="18" charset="0"/>
              </a:rPr>
              <a:t>economic implication of the Asian financial crisis. </a:t>
            </a:r>
          </a:p>
          <a:p>
            <a:pPr>
              <a:lnSpc>
                <a:spcPct val="150000"/>
              </a:lnSpc>
            </a:pPr>
            <a:r>
              <a:rPr lang="en-US" dirty="0" smtClean="0">
                <a:latin typeface="Times New Roman" panose="02020603050405020304" pitchFamily="18" charset="0"/>
                <a:cs typeface="Times New Roman" panose="02020603050405020304" pitchFamily="18" charset="0"/>
              </a:rPr>
              <a:t>Defaulting of loans and other forms of credit. </a:t>
            </a:r>
          </a:p>
          <a:p>
            <a:pPr>
              <a:lnSpc>
                <a:spcPct val="150000"/>
              </a:lnSpc>
            </a:pPr>
            <a:r>
              <a:rPr lang="en-US" dirty="0" smtClean="0">
                <a:latin typeface="Times New Roman" panose="02020603050405020304" pitchFamily="18" charset="0"/>
                <a:cs typeface="Times New Roman" panose="02020603050405020304" pitchFamily="18" charset="0"/>
              </a:rPr>
              <a:t>Failure </a:t>
            </a:r>
            <a:r>
              <a:rPr lang="en-US" dirty="0" smtClean="0">
                <a:latin typeface="Times New Roman" panose="02020603050405020304" pitchFamily="18" charset="0"/>
                <a:cs typeface="Times New Roman" panose="02020603050405020304" pitchFamily="18" charset="0"/>
              </a:rPr>
              <a:t>by owners to pay back financial institution monthly mortgage payments. </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Financial market uncertainties which rapidly escalated to critical levels.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4005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1143000"/>
          </a:xfrm>
        </p:spPr>
        <p:txBody>
          <a:bodyPr>
            <a:normAutofit fontScale="90000"/>
          </a:bodyPr>
          <a:lstStyle/>
          <a:p>
            <a:r>
              <a:rPr lang="en-US" b="1" u="sng" dirty="0" smtClean="0">
                <a:latin typeface="Book Antiqua" panose="02040602050305030304" pitchFamily="18" charset="0"/>
              </a:rPr>
              <a:t>Effects of the great recession on the economy</a:t>
            </a:r>
            <a:endParaRPr lang="en-US" b="1" u="sng" dirty="0">
              <a:latin typeface="Book Antiqua" panose="02040602050305030304" pitchFamily="18" charset="0"/>
            </a:endParaRPr>
          </a:p>
        </p:txBody>
      </p:sp>
      <p:sp>
        <p:nvSpPr>
          <p:cNvPr id="3" name="Content Placeholder 2"/>
          <p:cNvSpPr>
            <a:spLocks noGrp="1"/>
          </p:cNvSpPr>
          <p:nvPr>
            <p:ph idx="1"/>
          </p:nvPr>
        </p:nvSpPr>
        <p:spPr>
          <a:xfrm>
            <a:off x="457200" y="1600200"/>
            <a:ext cx="8382000" cy="5029200"/>
          </a:xfrm>
        </p:spPr>
        <p:txBody>
          <a:bodyPr>
            <a:normAutofit/>
          </a:bodyPr>
          <a:lstStyle/>
          <a:p>
            <a:pPr>
              <a:lnSpc>
                <a:spcPct val="150000"/>
              </a:lnSpc>
            </a:pPr>
            <a:r>
              <a:rPr lang="en-US" dirty="0" smtClean="0">
                <a:latin typeface="Times New Roman" panose="02020603050405020304" pitchFamily="18" charset="0"/>
                <a:cs typeface="Times New Roman" panose="02020603050405020304" pitchFamily="18" charset="0"/>
              </a:rPr>
              <a:t>Rise in unemployment </a:t>
            </a:r>
            <a:r>
              <a:rPr lang="en-US" dirty="0" smtClean="0">
                <a:latin typeface="Times New Roman" panose="02020603050405020304" pitchFamily="18" charset="0"/>
                <a:cs typeface="Times New Roman" panose="02020603050405020304" pitchFamily="18" charset="0"/>
              </a:rPr>
              <a:t>rate. </a:t>
            </a:r>
          </a:p>
          <a:p>
            <a:pPr>
              <a:lnSpc>
                <a:spcPct val="150000"/>
              </a:lnSpc>
            </a:pPr>
            <a:r>
              <a:rPr lang="en-US" dirty="0" smtClean="0">
                <a:latin typeface="Times New Roman" panose="02020603050405020304" pitchFamily="18" charset="0"/>
                <a:cs typeface="Times New Roman" panose="02020603050405020304" pitchFamily="18" charset="0"/>
              </a:rPr>
              <a:t>A liquidity crisis facing the financial and banking sector.</a:t>
            </a:r>
          </a:p>
          <a:p>
            <a:pPr>
              <a:lnSpc>
                <a:spcPct val="150000"/>
              </a:lnSpc>
            </a:pPr>
            <a:r>
              <a:rPr lang="en-US" dirty="0" smtClean="0">
                <a:latin typeface="Times New Roman" panose="02020603050405020304" pitchFamily="18" charset="0"/>
                <a:cs typeface="Times New Roman" panose="02020603050405020304" pitchFamily="18" charset="0"/>
              </a:rPr>
              <a:t>Economic recession of key sector following the deterioration of the financial and banking sector.</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Fall </a:t>
            </a:r>
            <a:r>
              <a:rPr lang="en-US" dirty="0" smtClean="0">
                <a:latin typeface="Times New Roman" panose="02020603050405020304" pitchFamily="18" charset="0"/>
                <a:cs typeface="Times New Roman" panose="02020603050405020304" pitchFamily="18" charset="0"/>
              </a:rPr>
              <a:t>in the Gross Domestic </a:t>
            </a:r>
            <a:r>
              <a:rPr lang="en-US" dirty="0" smtClean="0">
                <a:latin typeface="Times New Roman" panose="02020603050405020304" pitchFamily="18" charset="0"/>
                <a:cs typeface="Times New Roman" panose="02020603050405020304" pitchFamily="18" charset="0"/>
              </a:rPr>
              <a:t>Product (GPD) </a:t>
            </a:r>
            <a:r>
              <a:rPr lang="en-US" dirty="0" smtClean="0">
                <a:latin typeface="Times New Roman" panose="02020603050405020304" pitchFamily="18" charset="0"/>
                <a:cs typeface="Times New Roman" panose="02020603050405020304" pitchFamily="18" charset="0"/>
              </a:rPr>
              <a:t>as money consumer cut their spending as some had even lost their jobs</a:t>
            </a:r>
            <a:r>
              <a:rPr lang="en-US" dirty="0" smtClean="0">
                <a:latin typeface="Times New Roman" panose="02020603050405020304" pitchFamily="18" charset="0"/>
                <a:cs typeface="Times New Roman" panose="02020603050405020304" pitchFamily="18" charset="0"/>
              </a:rPr>
              <a:t>.</a:t>
            </a:r>
            <a:endParaRPr lang="en-US" dirty="0" smtClean="0"/>
          </a:p>
          <a:p>
            <a:endParaRPr lang="en-US" dirty="0"/>
          </a:p>
        </p:txBody>
      </p:sp>
    </p:spTree>
    <p:extLst>
      <p:ext uri="{BB962C8B-B14F-4D97-AF65-F5344CB8AC3E}">
        <p14:creationId xmlns:p14="http://schemas.microsoft.com/office/powerpoint/2010/main" val="1474383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915400" cy="944562"/>
          </a:xfrm>
        </p:spPr>
        <p:txBody>
          <a:bodyPr>
            <a:normAutofit fontScale="90000"/>
          </a:bodyPr>
          <a:lstStyle/>
          <a:p>
            <a:r>
              <a:rPr lang="en-US" b="1" u="sng" dirty="0" smtClean="0">
                <a:latin typeface="Book Antiqua" panose="02040602050305030304" pitchFamily="18" charset="0"/>
              </a:rPr>
              <a:t>Key Statistics on the Great Recession</a:t>
            </a:r>
            <a:endParaRPr lang="en-US" b="1" u="sng" dirty="0">
              <a:latin typeface="Book Antiqua" panose="02040602050305030304" pitchFamily="18" charset="0"/>
            </a:endParaRPr>
          </a:p>
        </p:txBody>
      </p:sp>
      <p:pic>
        <p:nvPicPr>
          <p:cNvPr id="4" name="Content Placeholder 3"/>
          <p:cNvPicPr>
            <a:picLocks noGrp="1" noChangeAspect="1"/>
          </p:cNvPicPr>
          <p:nvPr>
            <p:ph idx="1"/>
          </p:nvPr>
        </p:nvPicPr>
        <p:blipFill>
          <a:blip r:embed="rId2"/>
          <a:stretch>
            <a:fillRect/>
          </a:stretch>
        </p:blipFill>
        <p:spPr>
          <a:xfrm>
            <a:off x="533400" y="1204975"/>
            <a:ext cx="7924800" cy="5187576"/>
          </a:xfrm>
          <a:prstGeom prst="rect">
            <a:avLst/>
          </a:prstGeom>
        </p:spPr>
      </p:pic>
    </p:spTree>
    <p:extLst>
      <p:ext uri="{BB962C8B-B14F-4D97-AF65-F5344CB8AC3E}">
        <p14:creationId xmlns:p14="http://schemas.microsoft.com/office/powerpoint/2010/main" val="1930014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1219200"/>
          </a:xfrm>
        </p:spPr>
        <p:txBody>
          <a:bodyPr>
            <a:noAutofit/>
          </a:bodyPr>
          <a:lstStyle/>
          <a:p>
            <a:r>
              <a:rPr lang="en-US" sz="2800" b="1" u="sng" dirty="0">
                <a:latin typeface="Book Antiqua" panose="02040602050305030304" pitchFamily="18" charset="0"/>
              </a:rPr>
              <a:t>The </a:t>
            </a:r>
            <a:r>
              <a:rPr lang="en-US" sz="2800" b="1" u="sng" dirty="0" smtClean="0">
                <a:latin typeface="Book Antiqua" panose="02040602050305030304" pitchFamily="18" charset="0"/>
              </a:rPr>
              <a:t>Housing market, </a:t>
            </a:r>
            <a:r>
              <a:rPr lang="en-US" sz="2800" b="1" u="sng" dirty="0">
                <a:latin typeface="Book Antiqua" panose="02040602050305030304" pitchFamily="18" charset="0"/>
              </a:rPr>
              <a:t>Financial markets Commodity and </a:t>
            </a:r>
            <a:r>
              <a:rPr lang="en-US" sz="2800" b="1" u="sng" dirty="0" smtClean="0">
                <a:latin typeface="Book Antiqua" panose="02040602050305030304" pitchFamily="18" charset="0"/>
              </a:rPr>
              <a:t>Stock </a:t>
            </a:r>
            <a:r>
              <a:rPr lang="en-US" sz="2400" b="1" u="sng" dirty="0" smtClean="0">
                <a:latin typeface="Book Antiqua" panose="02040602050305030304" pitchFamily="18" charset="0"/>
              </a:rPr>
              <a:t>Markets</a:t>
            </a:r>
            <a:endParaRPr lang="en-US" sz="2800" b="1" u="sng" dirty="0">
              <a:latin typeface="Book Antiqua" panose="02040602050305030304" pitchFamily="18" charset="0"/>
            </a:endParaRPr>
          </a:p>
        </p:txBody>
      </p:sp>
      <p:sp>
        <p:nvSpPr>
          <p:cNvPr id="3" name="Content Placeholder 2"/>
          <p:cNvSpPr>
            <a:spLocks noGrp="1"/>
          </p:cNvSpPr>
          <p:nvPr>
            <p:ph idx="1"/>
          </p:nvPr>
        </p:nvSpPr>
        <p:spPr>
          <a:xfrm>
            <a:off x="152400" y="1447800"/>
            <a:ext cx="8686800" cy="4800600"/>
          </a:xfrm>
        </p:spPr>
        <p:txBody>
          <a:bodyPr>
            <a:normAutofit/>
          </a:bodyPr>
          <a:lstStyle/>
          <a:p>
            <a:pPr>
              <a:lnSpc>
                <a:spcPct val="150000"/>
              </a:lnSpc>
            </a:pPr>
            <a:r>
              <a:rPr lang="en-US" dirty="0" smtClean="0">
                <a:latin typeface="Times New Roman" panose="02020603050405020304" pitchFamily="18" charset="0"/>
                <a:cs typeface="Times New Roman" panose="02020603050405020304" pitchFamily="18" charset="0"/>
              </a:rPr>
              <a:t>The value of homes fell way beyond the amount that investors had borrowed from financial institutions</a:t>
            </a:r>
          </a:p>
          <a:p>
            <a:pPr>
              <a:lnSpc>
                <a:spcPct val="150000"/>
              </a:lnSpc>
            </a:pPr>
            <a:r>
              <a:rPr lang="en-US" dirty="0" smtClean="0">
                <a:latin typeface="Times New Roman" panose="02020603050405020304" pitchFamily="18" charset="0"/>
                <a:cs typeface="Times New Roman" panose="02020603050405020304" pitchFamily="18" charset="0"/>
              </a:rPr>
              <a:t>The subprime interest rates rose up steadily.</a:t>
            </a:r>
          </a:p>
          <a:p>
            <a:pPr>
              <a:lnSpc>
                <a:spcPct val="150000"/>
              </a:lnSpc>
            </a:pPr>
            <a:r>
              <a:rPr lang="en-US" dirty="0" smtClean="0">
                <a:latin typeface="Times New Roman" panose="02020603050405020304" pitchFamily="18" charset="0"/>
                <a:cs typeface="Times New Roman" panose="02020603050405020304" pitchFamily="18" charset="0"/>
              </a:rPr>
              <a:t>Mortgage monthly payments doubled in some parts of the country.</a:t>
            </a:r>
          </a:p>
          <a:p>
            <a:pPr>
              <a:lnSpc>
                <a:spcPct val="150000"/>
              </a:lnSpc>
            </a:pPr>
            <a:r>
              <a:rPr lang="en-US" dirty="0" smtClean="0">
                <a:latin typeface="Times New Roman" panose="02020603050405020304" pitchFamily="18" charset="0"/>
                <a:cs typeface="Times New Roman" panose="02020603050405020304" pitchFamily="18" charset="0"/>
              </a:rPr>
              <a:t>Most people lost their homes as they couldn’t pay back the borrowed money.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8433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6096000"/>
          </a:xfrm>
        </p:spPr>
        <p:txBody>
          <a:bodyPr>
            <a:normAutofit/>
          </a:bodyPr>
          <a:lstStyle/>
          <a:p>
            <a:pPr>
              <a:lnSpc>
                <a:spcPct val="150000"/>
              </a:lnSpc>
            </a:pPr>
            <a:r>
              <a:rPr lang="en-US" dirty="0" smtClean="0">
                <a:latin typeface="Times New Roman" panose="02020603050405020304" pitchFamily="18" charset="0"/>
                <a:cs typeface="Times New Roman" panose="02020603050405020304" pitchFamily="18" charset="0"/>
              </a:rPr>
              <a:t>During the financial crisis, financial markets and the stock markets encountered great losses on investments.</a:t>
            </a:r>
          </a:p>
          <a:p>
            <a:pPr>
              <a:lnSpc>
                <a:spcPct val="150000"/>
              </a:lnSpc>
            </a:pPr>
            <a:r>
              <a:rPr lang="en-US" dirty="0" smtClean="0">
                <a:latin typeface="Times New Roman" panose="02020603050405020304" pitchFamily="18" charset="0"/>
                <a:cs typeface="Times New Roman" panose="02020603050405020304" pitchFamily="18" charset="0"/>
              </a:rPr>
              <a:t>Investors panicked and resolved to sell off their investment in stocks and other financial assets which further escalated the impact on the housing and investment sectors.</a:t>
            </a:r>
          </a:p>
          <a:p>
            <a:pPr>
              <a:lnSpc>
                <a:spcPct val="150000"/>
              </a:lnSpc>
            </a:pPr>
            <a:r>
              <a:rPr lang="en-US" dirty="0" smtClean="0">
                <a:latin typeface="Times New Roman" panose="02020603050405020304" pitchFamily="18" charset="0"/>
                <a:cs typeface="Times New Roman" panose="02020603050405020304" pitchFamily="18" charset="0"/>
              </a:rPr>
              <a:t>Financial institutions and bank succumbed to the market shock and pressure where some of the biggest financial institutions went bankrupt.</a:t>
            </a:r>
          </a:p>
          <a:p>
            <a:pPr>
              <a:lnSpc>
                <a:spcPct val="150000"/>
              </a:lnSpc>
            </a:pPr>
            <a:r>
              <a:rPr lang="en-US" dirty="0" smtClean="0">
                <a:latin typeface="Times New Roman" panose="02020603050405020304" pitchFamily="18" charset="0"/>
                <a:cs typeface="Times New Roman" panose="02020603050405020304" pitchFamily="18" charset="0"/>
              </a:rPr>
              <a:t>The financial markets and stock market end up being unstable for lengthy periods and took the longest to recover from the severe consequences of the financial crisis.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4641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991600" cy="944562"/>
          </a:xfrm>
        </p:spPr>
        <p:txBody>
          <a:bodyPr>
            <a:normAutofit/>
          </a:bodyPr>
          <a:lstStyle/>
          <a:p>
            <a:r>
              <a:rPr lang="en-US" b="1" u="sng" dirty="0" smtClean="0">
                <a:latin typeface="Book Antiqua" panose="02040602050305030304" pitchFamily="18" charset="0"/>
              </a:rPr>
              <a:t>Key Statistics of the Financial Crisis</a:t>
            </a:r>
            <a:endParaRPr lang="en-US" b="1" u="sng" dirty="0">
              <a:latin typeface="Book Antiqua" panose="02040602050305030304" pitchFamily="18" charset="0"/>
            </a:endParaRPr>
          </a:p>
        </p:txBody>
      </p:sp>
      <p:pic>
        <p:nvPicPr>
          <p:cNvPr id="4" name="Content Placeholder 3"/>
          <p:cNvPicPr>
            <a:picLocks noGrp="1" noChangeAspect="1"/>
          </p:cNvPicPr>
          <p:nvPr>
            <p:ph idx="1"/>
          </p:nvPr>
        </p:nvPicPr>
        <p:blipFill>
          <a:blip r:embed="rId2"/>
          <a:stretch>
            <a:fillRect/>
          </a:stretch>
        </p:blipFill>
        <p:spPr>
          <a:xfrm>
            <a:off x="609600" y="1293318"/>
            <a:ext cx="7315200" cy="4744364"/>
          </a:xfrm>
          <a:prstGeom prst="rect">
            <a:avLst/>
          </a:prstGeom>
        </p:spPr>
      </p:pic>
    </p:spTree>
    <p:extLst>
      <p:ext uri="{BB962C8B-B14F-4D97-AF65-F5344CB8AC3E}">
        <p14:creationId xmlns:p14="http://schemas.microsoft.com/office/powerpoint/2010/main" val="3954780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143000"/>
          </a:xfrm>
        </p:spPr>
        <p:txBody>
          <a:bodyPr>
            <a:normAutofit fontScale="90000"/>
          </a:bodyPr>
          <a:lstStyle/>
          <a:p>
            <a:r>
              <a:rPr lang="en-US" b="1" u="sng" dirty="0" smtClean="0">
                <a:latin typeface="Book Antiqua" panose="02040602050305030304" pitchFamily="18" charset="0"/>
              </a:rPr>
              <a:t>Measures to curb recession in the </a:t>
            </a:r>
            <a:r>
              <a:rPr lang="en-US" b="1" u="sng" dirty="0" smtClean="0">
                <a:latin typeface="Book Antiqua" panose="02040602050305030304" pitchFamily="18" charset="0"/>
              </a:rPr>
              <a:t>Housing </a:t>
            </a:r>
            <a:r>
              <a:rPr lang="en-US" b="1" u="sng" dirty="0">
                <a:latin typeface="Book Antiqua" panose="02040602050305030304" pitchFamily="18" charset="0"/>
              </a:rPr>
              <a:t>M</a:t>
            </a:r>
            <a:r>
              <a:rPr lang="en-US" b="1" u="sng" dirty="0" smtClean="0">
                <a:latin typeface="Book Antiqua" panose="02040602050305030304" pitchFamily="18" charset="0"/>
              </a:rPr>
              <a:t>arket</a:t>
            </a:r>
            <a:endParaRPr lang="en-US" b="1" u="sng" dirty="0">
              <a:latin typeface="Book Antiqua" panose="02040602050305030304" pitchFamily="18" charset="0"/>
            </a:endParaRPr>
          </a:p>
        </p:txBody>
      </p:sp>
      <p:sp>
        <p:nvSpPr>
          <p:cNvPr id="3" name="Content Placeholder 2"/>
          <p:cNvSpPr>
            <a:spLocks noGrp="1"/>
          </p:cNvSpPr>
          <p:nvPr>
            <p:ph idx="1"/>
          </p:nvPr>
        </p:nvSpPr>
        <p:spPr>
          <a:xfrm>
            <a:off x="457200" y="1600200"/>
            <a:ext cx="8305800" cy="4953000"/>
          </a:xfrm>
        </p:spPr>
        <p:txBody>
          <a:bodyPr>
            <a:normAutofit/>
          </a:bodyPr>
          <a:lstStyle/>
          <a:p>
            <a:pPr>
              <a:lnSpc>
                <a:spcPct val="150000"/>
              </a:lnSpc>
            </a:pPr>
            <a:r>
              <a:rPr lang="en-US" dirty="0">
                <a:latin typeface="Times New Roman" panose="02020603050405020304" pitchFamily="18" charset="0"/>
                <a:cs typeface="Times New Roman" panose="02020603050405020304" pitchFamily="18" charset="0"/>
              </a:rPr>
              <a:t>Federal reserve purchased </a:t>
            </a:r>
            <a:r>
              <a:rPr lang="en-US" dirty="0" smtClean="0">
                <a:latin typeface="Times New Roman" panose="02020603050405020304" pitchFamily="18" charset="0"/>
                <a:cs typeface="Times New Roman" panose="02020603050405020304" pitchFamily="18" charset="0"/>
              </a:rPr>
              <a:t>US $ 2.5 </a:t>
            </a:r>
            <a:r>
              <a:rPr lang="en-US" dirty="0">
                <a:latin typeface="Times New Roman" panose="02020603050405020304" pitchFamily="18" charset="0"/>
                <a:cs typeface="Times New Roman" panose="02020603050405020304" pitchFamily="18" charset="0"/>
              </a:rPr>
              <a:t>trillion of government debt and troubled private assets from banks.</a:t>
            </a:r>
          </a:p>
          <a:p>
            <a:pPr>
              <a:lnSpc>
                <a:spcPct val="150000"/>
              </a:lnSpc>
            </a:pPr>
            <a:r>
              <a:rPr lang="en-US" dirty="0" smtClean="0">
                <a:latin typeface="Times New Roman" panose="02020603050405020304" pitchFamily="18" charset="0"/>
                <a:cs typeface="Times New Roman" panose="02020603050405020304" pitchFamily="18" charset="0"/>
              </a:rPr>
              <a:t>Controlled </a:t>
            </a:r>
            <a:r>
              <a:rPr lang="en-US" dirty="0" smtClean="0">
                <a:latin typeface="Times New Roman" panose="02020603050405020304" pitchFamily="18" charset="0"/>
                <a:cs typeface="Times New Roman" panose="02020603050405020304" pitchFamily="18" charset="0"/>
              </a:rPr>
              <a:t>construction of new homes in specific areas</a:t>
            </a:r>
            <a:r>
              <a:rPr lang="en-US" dirty="0" smtClean="0">
                <a:latin typeface="Times New Roman" panose="02020603050405020304" pitchFamily="18" charset="0"/>
                <a:cs typeface="Times New Roman" panose="02020603050405020304" pitchFamily="18" charset="0"/>
              </a:rPr>
              <a:t>.</a:t>
            </a:r>
          </a:p>
          <a:p>
            <a:pPr>
              <a:lnSpc>
                <a:spcPct val="150000"/>
              </a:lnSpc>
            </a:pPr>
            <a:r>
              <a:rPr lang="en-US" dirty="0" smtClean="0">
                <a:latin typeface="Times New Roman" panose="02020603050405020304" pitchFamily="18" charset="0"/>
                <a:cs typeface="Times New Roman" panose="02020603050405020304" pitchFamily="18" charset="0"/>
              </a:rPr>
              <a:t>Imposition of regulatory policies on the mortgages markets and financial sector.</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0753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latin typeface="Book Antiqua" panose="02040602050305030304" pitchFamily="18" charset="0"/>
              </a:rPr>
              <a:t>Retail Trade Sector and the Financial Crisis</a:t>
            </a:r>
            <a:endParaRPr lang="en-US" b="1" u="sng" dirty="0">
              <a:latin typeface="Book Antiqua" panose="02040602050305030304" pitchFamily="18" charset="0"/>
            </a:endParaRPr>
          </a:p>
        </p:txBody>
      </p:sp>
      <p:sp>
        <p:nvSpPr>
          <p:cNvPr id="3" name="Content Placeholder 2"/>
          <p:cNvSpPr>
            <a:spLocks noGrp="1"/>
          </p:cNvSpPr>
          <p:nvPr>
            <p:ph idx="1"/>
          </p:nvPr>
        </p:nvSpPr>
        <p:spPr>
          <a:xfrm>
            <a:off x="457200" y="1600200"/>
            <a:ext cx="8458200" cy="4876800"/>
          </a:xfrm>
        </p:spPr>
        <p:txBody>
          <a:bodyPr>
            <a:normAutofit/>
          </a:bodyPr>
          <a:lstStyle/>
          <a:p>
            <a:pPr>
              <a:lnSpc>
                <a:spcPct val="150000"/>
              </a:lnSpc>
            </a:pPr>
            <a:r>
              <a:rPr lang="en-US" dirty="0" smtClean="0">
                <a:latin typeface="Times New Roman" panose="02020603050405020304" pitchFamily="18" charset="0"/>
                <a:cs typeface="Times New Roman" panose="02020603050405020304" pitchFamily="18" charset="0"/>
              </a:rPr>
              <a:t>The implication on the retail industry was immense and it has taken a lengthy period for the global retail industry to stabilize.</a:t>
            </a:r>
          </a:p>
          <a:p>
            <a:pPr>
              <a:lnSpc>
                <a:spcPct val="150000"/>
              </a:lnSpc>
            </a:pPr>
            <a:r>
              <a:rPr lang="en-US" dirty="0" smtClean="0">
                <a:latin typeface="Times New Roman" panose="02020603050405020304" pitchFamily="18" charset="0"/>
                <a:cs typeface="Times New Roman" panose="02020603050405020304" pitchFamily="18" charset="0"/>
              </a:rPr>
              <a:t>The financial sector being central to the funds transfer and transactions of the retail industry sunk down with the retail sector.</a:t>
            </a:r>
          </a:p>
          <a:p>
            <a:pPr>
              <a:lnSpc>
                <a:spcPct val="150000"/>
              </a:lnSpc>
            </a:pPr>
            <a:r>
              <a:rPr lang="en-US" dirty="0" smtClean="0">
                <a:latin typeface="Times New Roman" panose="02020603050405020304" pitchFamily="18" charset="0"/>
                <a:cs typeface="Times New Roman" panose="02020603050405020304" pitchFamily="18" charset="0"/>
              </a:rPr>
              <a:t>The retail sales volume significantly dropped during the economic recession of 2008.</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9107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893" y="381000"/>
            <a:ext cx="9108213" cy="6096000"/>
          </a:xfrm>
        </p:spPr>
        <p:txBody>
          <a:bodyPr>
            <a:normAutofit/>
          </a:bodyPr>
          <a:lstStyle/>
          <a:p>
            <a:pPr marL="0" indent="0" algn="ctr">
              <a:buNone/>
            </a:pPr>
            <a:r>
              <a:rPr lang="en-US" b="1" dirty="0" smtClean="0">
                <a:latin typeface="Book Antiqua" panose="02040602050305030304" pitchFamily="18" charset="0"/>
              </a:rPr>
              <a:t>Trend In the Retail Industry</a:t>
            </a:r>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b="1" dirty="0" smtClean="0">
              <a:solidFill>
                <a:srgbClr val="000000"/>
              </a:solidFill>
            </a:endParaRPr>
          </a:p>
          <a:p>
            <a:pPr marL="0" indent="0">
              <a:buNone/>
            </a:pPr>
            <a:endParaRPr lang="en-US" sz="2400" dirty="0" smtClean="0">
              <a:solidFill>
                <a:srgbClr val="000000"/>
              </a:solidFill>
              <a:latin typeface="Times New Roman" panose="02020603050405020304" pitchFamily="18" charset="0"/>
              <a:cs typeface="Times New Roman" panose="02020603050405020304" pitchFamily="18" charset="0"/>
            </a:endParaRPr>
          </a:p>
          <a:p>
            <a:pPr marL="0" indent="0">
              <a:buNone/>
            </a:pPr>
            <a:r>
              <a:rPr lang="en-US" sz="2400" dirty="0" smtClean="0">
                <a:solidFill>
                  <a:srgbClr val="000000"/>
                </a:solidFill>
                <a:latin typeface="Times New Roman" panose="02020603050405020304" pitchFamily="18" charset="0"/>
                <a:cs typeface="Times New Roman" panose="02020603050405020304" pitchFamily="18" charset="0"/>
              </a:rPr>
              <a:t>Table </a:t>
            </a:r>
            <a:r>
              <a:rPr lang="en-US" sz="2400" dirty="0">
                <a:solidFill>
                  <a:srgbClr val="000000"/>
                </a:solidFill>
                <a:latin typeface="Times New Roman" panose="02020603050405020304" pitchFamily="18" charset="0"/>
                <a:cs typeface="Times New Roman" panose="02020603050405020304" pitchFamily="18" charset="0"/>
              </a:rPr>
              <a:t>1. Domestic (import-adjusted) personal consumption expenditures</a:t>
            </a:r>
            <a:endParaRPr lang="en-US" sz="2400" dirty="0">
              <a:latin typeface="Times New Roman" panose="02020603050405020304" pitchFamily="18" charset="0"/>
              <a:cs typeface="Times New Roman" panose="02020603050405020304" pitchFamily="18" charset="0"/>
            </a:endParaRPr>
          </a:p>
          <a:p>
            <a:endParaRPr lang="en-US" dirty="0"/>
          </a:p>
        </p:txBody>
      </p:sp>
      <p:pic>
        <p:nvPicPr>
          <p:cNvPr id="4" name="Picture 3"/>
          <p:cNvPicPr>
            <a:picLocks noChangeAspect="1"/>
          </p:cNvPicPr>
          <p:nvPr/>
        </p:nvPicPr>
        <p:blipFill>
          <a:blip r:embed="rId3"/>
          <a:stretch>
            <a:fillRect/>
          </a:stretch>
        </p:blipFill>
        <p:spPr>
          <a:xfrm>
            <a:off x="17893" y="1066800"/>
            <a:ext cx="9108213" cy="4343400"/>
          </a:xfrm>
          <a:prstGeom prst="rect">
            <a:avLst/>
          </a:prstGeom>
        </p:spPr>
      </p:pic>
    </p:spTree>
    <p:extLst>
      <p:ext uri="{BB962C8B-B14F-4D97-AF65-F5344CB8AC3E}">
        <p14:creationId xmlns:p14="http://schemas.microsoft.com/office/powerpoint/2010/main" val="4220252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latin typeface="Book Antiqua" panose="02040602050305030304" pitchFamily="18" charset="0"/>
              </a:rPr>
              <a:t>Conclusion</a:t>
            </a:r>
            <a:endParaRPr lang="en-US" b="1" u="sng" dirty="0">
              <a:latin typeface="Book Antiqua" panose="02040602050305030304" pitchFamily="18" charset="0"/>
            </a:endParaRPr>
          </a:p>
        </p:txBody>
      </p:sp>
      <p:sp>
        <p:nvSpPr>
          <p:cNvPr id="3" name="Content Placeholder 2"/>
          <p:cNvSpPr>
            <a:spLocks noGrp="1"/>
          </p:cNvSpPr>
          <p:nvPr>
            <p:ph idx="1"/>
          </p:nvPr>
        </p:nvSpPr>
        <p:spPr>
          <a:xfrm>
            <a:off x="228600" y="1417638"/>
            <a:ext cx="8763000" cy="5059362"/>
          </a:xfrm>
        </p:spPr>
        <p:txBody>
          <a:bodyPr>
            <a:normAutofit/>
          </a:bodyPr>
          <a:lstStyle/>
          <a:p>
            <a:pPr marL="0" indent="0" algn="just">
              <a:lnSpc>
                <a:spcPct val="150000"/>
              </a:lnSpc>
              <a:buNone/>
            </a:pPr>
            <a:r>
              <a:rPr lang="en-US" dirty="0" smtClean="0">
                <a:latin typeface="Times New Roman" panose="02020603050405020304" pitchFamily="18" charset="0"/>
                <a:cs typeface="Times New Roman" panose="02020603050405020304" pitchFamily="18" charset="0"/>
              </a:rPr>
              <a:t>The great recession had a very close relation to its start and spread with housing market</a:t>
            </a:r>
            <a:r>
              <a:rPr lang="en-US" dirty="0" smtClean="0">
                <a:latin typeface="Times New Roman" panose="02020603050405020304" pitchFamily="18" charset="0"/>
                <a:cs typeface="Times New Roman" panose="02020603050405020304" pitchFamily="18" charset="0"/>
              </a:rPr>
              <a:t>. Housing </a:t>
            </a:r>
            <a:r>
              <a:rPr lang="en-US" dirty="0" smtClean="0">
                <a:latin typeface="Times New Roman" panose="02020603050405020304" pitchFamily="18" charset="0"/>
                <a:cs typeface="Times New Roman" panose="02020603050405020304" pitchFamily="18" charset="0"/>
              </a:rPr>
              <a:t>market carried a huge chunk of the negative effects of the recession such drop in home prices, lack of funding from financial institutions while home owners could afford to pay their mortgages.</a:t>
            </a:r>
          </a:p>
          <a:p>
            <a:endParaRPr lang="en-US" dirty="0"/>
          </a:p>
        </p:txBody>
      </p:sp>
    </p:spTree>
    <p:extLst>
      <p:ext uri="{BB962C8B-B14F-4D97-AF65-F5344CB8AC3E}">
        <p14:creationId xmlns:p14="http://schemas.microsoft.com/office/powerpoint/2010/main" val="872687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944562"/>
          </a:xfrm>
        </p:spPr>
        <p:txBody>
          <a:bodyPr/>
          <a:lstStyle/>
          <a:p>
            <a:r>
              <a:rPr lang="en-US" u="sng" dirty="0" smtClean="0">
                <a:latin typeface="Book Antiqua" panose="02040602050305030304" pitchFamily="18" charset="0"/>
              </a:rPr>
              <a:t>References</a:t>
            </a:r>
            <a:endParaRPr lang="en-US" u="sng" dirty="0">
              <a:latin typeface="Book Antiqua" panose="02040602050305030304" pitchFamily="18" charset="0"/>
            </a:endParaRPr>
          </a:p>
        </p:txBody>
      </p:sp>
      <p:sp>
        <p:nvSpPr>
          <p:cNvPr id="3" name="Content Placeholder 2"/>
          <p:cNvSpPr>
            <a:spLocks noGrp="1"/>
          </p:cNvSpPr>
          <p:nvPr>
            <p:ph idx="1"/>
          </p:nvPr>
        </p:nvSpPr>
        <p:spPr>
          <a:xfrm>
            <a:off x="381000" y="1219200"/>
            <a:ext cx="8534400" cy="5257800"/>
          </a:xfrm>
        </p:spPr>
        <p:txBody>
          <a:bodyPr>
            <a:normAutofit fontScale="70000" lnSpcReduction="20000"/>
          </a:bodyPr>
          <a:lstStyle/>
          <a:p>
            <a:pPr>
              <a:lnSpc>
                <a:spcPct val="170000"/>
              </a:lnSpc>
            </a:pPr>
            <a:r>
              <a:rPr lang="en-US" dirty="0">
                <a:latin typeface="Times New Roman" panose="02020603050405020304" pitchFamily="18" charset="0"/>
                <a:cs typeface="Times New Roman" panose="02020603050405020304" pitchFamily="18" charset="0"/>
              </a:rPr>
              <a:t>Amadeq, K. (2018). 2008 Financial Crisis. Retrieved from https://</a:t>
            </a:r>
            <a:r>
              <a:rPr lang="en-US" dirty="0" smtClean="0">
                <a:latin typeface="Times New Roman" panose="02020603050405020304" pitchFamily="18" charset="0"/>
                <a:cs typeface="Times New Roman" panose="02020603050405020304" pitchFamily="18" charset="0"/>
              </a:rPr>
              <a:t>www.thebalance.com/2008-financial-crisis-3305679</a:t>
            </a:r>
          </a:p>
          <a:p>
            <a:pPr>
              <a:lnSpc>
                <a:spcPct val="170000"/>
              </a:lnSpc>
            </a:pPr>
            <a:r>
              <a:rPr lang="en-US" dirty="0">
                <a:latin typeface="Times New Roman" panose="02020603050405020304" pitchFamily="18" charset="0"/>
                <a:cs typeface="Times New Roman" panose="02020603050405020304" pitchFamily="18" charset="0"/>
              </a:rPr>
              <a:t>Bandyopadhyay, S. (2013). Revisiting 2008 Financial Crisis. SSRN Electronic Journal. doi: </a:t>
            </a:r>
            <a:r>
              <a:rPr lang="en-US" dirty="0" smtClean="0">
                <a:latin typeface="Times New Roman" panose="02020603050405020304" pitchFamily="18" charset="0"/>
                <a:cs typeface="Times New Roman" panose="02020603050405020304" pitchFamily="18" charset="0"/>
              </a:rPr>
              <a:t>10.2139/ssrn.2224599</a:t>
            </a:r>
          </a:p>
          <a:p>
            <a:pPr>
              <a:lnSpc>
                <a:spcPct val="170000"/>
              </a:lnSpc>
            </a:pPr>
            <a:r>
              <a:rPr lang="en-US" dirty="0">
                <a:latin typeface="Times New Roman" panose="02020603050405020304" pitchFamily="18" charset="0"/>
                <a:cs typeface="Times New Roman" panose="02020603050405020304" pitchFamily="18" charset="0"/>
              </a:rPr>
              <a:t>Campello, M., Giambona, E., Graham, J. R., &amp; Harvey, C. R. (2011). Liquidity management and corporate investment during a financial crisis. The Review of Financial Studies, 24(6), 1944-1979</a:t>
            </a:r>
            <a:r>
              <a:rPr lang="en-US" dirty="0" smtClean="0">
                <a:latin typeface="Times New Roman" panose="02020603050405020304" pitchFamily="18" charset="0"/>
                <a:cs typeface="Times New Roman" panose="02020603050405020304" pitchFamily="18" charset="0"/>
              </a:rPr>
              <a:t>.</a:t>
            </a:r>
          </a:p>
          <a:p>
            <a:pPr>
              <a:lnSpc>
                <a:spcPct val="170000"/>
              </a:lnSpc>
            </a:pPr>
            <a:r>
              <a:rPr lang="en-US" dirty="0" smtClean="0">
                <a:latin typeface="Times New Roman" panose="02020603050405020304" pitchFamily="18" charset="0"/>
                <a:cs typeface="Times New Roman" panose="02020603050405020304" pitchFamily="18" charset="0"/>
              </a:rPr>
              <a:t>Taylor, J. B. (2009). The financial crisis and the policy responses: An empirical analysis of what went wrong (No. w14631). National Bureau of Economic </a:t>
            </a:r>
            <a:r>
              <a:rPr lang="en-US" dirty="0">
                <a:latin typeface="Times New Roman" panose="02020603050405020304" pitchFamily="18" charset="0"/>
                <a:cs typeface="Times New Roman" panose="02020603050405020304" pitchFamily="18" charset="0"/>
              </a:rPr>
              <a:t>Research. </a:t>
            </a:r>
            <a:endParaRPr lang="en-US" dirty="0" smtClean="0">
              <a:latin typeface="Times New Roman" panose="02020603050405020304" pitchFamily="18" charset="0"/>
              <a:cs typeface="Times New Roman" panose="02020603050405020304" pitchFamily="18" charset="0"/>
            </a:endParaRPr>
          </a:p>
          <a:p>
            <a:pPr>
              <a:lnSpc>
                <a:spcPct val="170000"/>
              </a:lnSpc>
            </a:pPr>
            <a:r>
              <a:rPr lang="en-US" dirty="0" smtClean="0">
                <a:latin typeface="Times New Roman" panose="02020603050405020304" pitchFamily="18" charset="0"/>
                <a:cs typeface="Times New Roman" panose="02020603050405020304" pitchFamily="18" charset="0"/>
              </a:rPr>
              <a:t>Ghadami</a:t>
            </a:r>
            <a:r>
              <a:rPr lang="en-US" dirty="0">
                <a:latin typeface="Times New Roman" panose="02020603050405020304" pitchFamily="18" charset="0"/>
                <a:cs typeface="Times New Roman" panose="02020603050405020304" pitchFamily="18" charset="0"/>
              </a:rPr>
              <a:t>, F., Aghaie, A., &amp; Mohammadkhan, M. (2010). The impact of financial crisis on B2C e-commerce. iBusiness, 2(02), 193</a:t>
            </a:r>
            <a:r>
              <a:rPr lang="en-US" dirty="0" smtClean="0">
                <a:latin typeface="Times New Roman" panose="02020603050405020304" pitchFamily="18" charset="0"/>
                <a:cs typeface="Times New Roman" panose="02020603050405020304" pitchFamily="18" charset="0"/>
              </a:rPr>
              <a:t>.</a:t>
            </a:r>
          </a:p>
          <a:p>
            <a:pPr>
              <a:lnSpc>
                <a:spcPct val="170000"/>
              </a:lnSpc>
            </a:pPr>
            <a:r>
              <a:rPr lang="en-US" dirty="0">
                <a:latin typeface="Times New Roman" panose="02020603050405020304" pitchFamily="18" charset="0"/>
                <a:cs typeface="Times New Roman" panose="02020603050405020304" pitchFamily="18" charset="0"/>
              </a:rPr>
              <a:t>Puri, M., Rocholl, J., &amp; Steffen, S. (2011). Global retail lending in the aftermath of the US financial crisis: Distinguishing between supply and demand effects. Journal of Financial Economics, 100(3), 556-578</a:t>
            </a:r>
            <a:r>
              <a:rPr lang="en-US" dirty="0" smtClean="0">
                <a:latin typeface="Times New Roman" panose="02020603050405020304" pitchFamily="18" charset="0"/>
                <a:cs typeface="Times New Roman" panose="02020603050405020304" pitchFamily="18" charset="0"/>
              </a:rPr>
              <a:t>.</a:t>
            </a:r>
            <a:endParaRPr lang="en-US" dirty="0" smtClean="0"/>
          </a:p>
        </p:txBody>
      </p:sp>
    </p:spTree>
    <p:extLst>
      <p:ext uri="{BB962C8B-B14F-4D97-AF65-F5344CB8AC3E}">
        <p14:creationId xmlns:p14="http://schemas.microsoft.com/office/powerpoint/2010/main" val="21218756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_rels/them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Banded">
  <a:themeElements>
    <a:clrScheme name="Banded">
      <a:dk1>
        <a:srgbClr val="2C2C2C"/>
      </a:dk1>
      <a:lt1>
        <a:srgbClr val="FFFFFF"/>
      </a:lt1>
      <a:dk2>
        <a:srgbClr val="606060"/>
      </a:dk2>
      <a:lt2>
        <a:srgbClr val="EDEDED"/>
      </a:lt2>
      <a:accent1>
        <a:srgbClr val="FFC000"/>
      </a:accent1>
      <a:accent2>
        <a:srgbClr val="A5D028"/>
      </a:accent2>
      <a:accent3>
        <a:srgbClr val="08CC78"/>
      </a:accent3>
      <a:accent4>
        <a:srgbClr val="099BDD"/>
      </a:accent4>
      <a:accent5>
        <a:srgbClr val="828288"/>
      </a:accent5>
      <a:accent6>
        <a:srgbClr val="F56617"/>
      </a:accent6>
      <a:hlink>
        <a:srgbClr val="FF9933"/>
      </a:hlink>
      <a:folHlink>
        <a:srgbClr val="B2B2B2"/>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B1D2DA32-AC8B-4194-BF85-FF4A5B40EB50}"/>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Banded">
  <a:themeElements>
    <a:clrScheme name="Banded">
      <a:dk1>
        <a:srgbClr val="2C2C2C"/>
      </a:dk1>
      <a:lt1>
        <a:srgbClr val="FFFFFF"/>
      </a:lt1>
      <a:dk2>
        <a:srgbClr val="F56617"/>
      </a:dk2>
      <a:lt2>
        <a:srgbClr val="DDDDDD"/>
      </a:lt2>
      <a:accent1>
        <a:srgbClr val="FFC000"/>
      </a:accent1>
      <a:accent2>
        <a:srgbClr val="BD582C"/>
      </a:accent2>
      <a:accent3>
        <a:srgbClr val="865640"/>
      </a:accent3>
      <a:accent4>
        <a:srgbClr val="9B8357"/>
      </a:accent4>
      <a:accent5>
        <a:srgbClr val="C2BC80"/>
      </a:accent5>
      <a:accent6>
        <a:srgbClr val="94A080"/>
      </a:accent6>
      <a:hlink>
        <a:srgbClr val="FF9933"/>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B7CF026C-957E-4F4E-893C-D02C23AB6317}"/>
    </a:ext>
  </a:extLst>
</a:theme>
</file>

<file path=ppt/theme/theme5.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7.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8.xml><?xml version="1.0" encoding="utf-8"?>
<a:theme xmlns:a="http://schemas.openxmlformats.org/drawingml/2006/main" name="1_Retrospect">
  <a:themeElements>
    <a:clrScheme name="Retrospect">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9.xml><?xml version="1.0" encoding="utf-8"?>
<a:theme xmlns:a="http://schemas.openxmlformats.org/drawingml/2006/main" name="2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10.xml><?xml version="1.0" encoding="utf-8"?>
<a:theme xmlns:a="http://schemas.openxmlformats.org/drawingml/2006/main" name="3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1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12.xml><?xml version="1.0" encoding="utf-8"?>
<a:theme xmlns:a="http://schemas.openxmlformats.org/drawingml/2006/main" name="Badge">
  <a:themeElements>
    <a:clrScheme name="Badge">
      <a:dk1>
        <a:sysClr val="windowText" lastClr="000000"/>
      </a:dk1>
      <a:lt1>
        <a:sysClr val="window" lastClr="FFFFFF"/>
      </a:lt1>
      <a:dk2>
        <a:srgbClr val="171312"/>
      </a:dk2>
      <a:lt2>
        <a:srgbClr val="F7F0DF"/>
      </a:lt2>
      <a:accent1>
        <a:srgbClr val="53AE6E"/>
      </a:accent1>
      <a:accent2>
        <a:srgbClr val="326267"/>
      </a:accent2>
      <a:accent3>
        <a:srgbClr val="C5C34A"/>
      </a:accent3>
      <a:accent4>
        <a:srgbClr val="BF6546"/>
      </a:accent4>
      <a:accent5>
        <a:srgbClr val="81B5A8"/>
      </a:accent5>
      <a:accent6>
        <a:srgbClr val="636455"/>
      </a:accent6>
      <a:hlink>
        <a:srgbClr val="81B5A8"/>
      </a:hlink>
      <a:folHlink>
        <a:srgbClr val="936888"/>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A1A3E1F0-B5EF-49C5-810A-B1B32AEDDC80}"/>
    </a:ext>
  </a:extLst>
</a:theme>
</file>

<file path=ppt/theme/theme13.xml><?xml version="1.0" encoding="utf-8"?>
<a:theme xmlns:a="http://schemas.openxmlformats.org/drawingml/2006/main" name="1_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14.xml><?xml version="1.0" encoding="utf-8"?>
<a:theme xmlns:a="http://schemas.openxmlformats.org/drawingml/2006/main" name="2_Badge">
  <a:themeElements>
    <a:clrScheme name="Badge">
      <a:dk1>
        <a:sysClr val="windowText" lastClr="000000"/>
      </a:dk1>
      <a:lt1>
        <a:sysClr val="window" lastClr="FFFFFF"/>
      </a:lt1>
      <a:dk2>
        <a:srgbClr val="1B2F36"/>
      </a:dk2>
      <a:lt2>
        <a:srgbClr val="F3F3F2"/>
      </a:lt2>
      <a:accent1>
        <a:srgbClr val="A38D51"/>
      </a:accent1>
      <a:accent2>
        <a:srgbClr val="5A3D40"/>
      </a:accent2>
      <a:accent3>
        <a:srgbClr val="5D988C"/>
      </a:accent3>
      <a:accent4>
        <a:srgbClr val="A85752"/>
      </a:accent4>
      <a:accent5>
        <a:srgbClr val="809A67"/>
      </a:accent5>
      <a:accent6>
        <a:srgbClr val="67645A"/>
      </a:accent6>
      <a:hlink>
        <a:srgbClr val="5D988C"/>
      </a:hlink>
      <a:folHlink>
        <a:srgbClr val="8467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9E77EDF1-0821-4215-BD6E-A2D49F02550D}"/>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1632</TotalTime>
  <Words>1842</Words>
  <PresentationFormat>On-screen Show (4:3)</PresentationFormat>
  <Paragraphs>79</Paragraphs>
  <Slides>14</Slides>
  <Notes>10</Notes>
  <HiddenSlides>0</HiddenSlides>
  <MMClips>0</MMClips>
  <ScaleCrop>false</ScaleCrop>
  <HeadingPairs>
    <vt:vector size="6" baseType="variant">
      <vt:variant>
        <vt:lpstr>Fonts Used</vt:lpstr>
      </vt:variant>
      <vt:variant>
        <vt:i4>14</vt:i4>
      </vt:variant>
      <vt:variant>
        <vt:lpstr>Theme</vt:lpstr>
      </vt:variant>
      <vt:variant>
        <vt:i4>14</vt:i4>
      </vt:variant>
      <vt:variant>
        <vt:lpstr>Slide Titles</vt:lpstr>
      </vt:variant>
      <vt:variant>
        <vt:i4>14</vt:i4>
      </vt:variant>
    </vt:vector>
  </HeadingPairs>
  <TitlesOfParts>
    <vt:vector size="42" baseType="lpstr">
      <vt:lpstr>Arial</vt:lpstr>
      <vt:lpstr>Book Antiqua</vt:lpstr>
      <vt:lpstr>Calibri</vt:lpstr>
      <vt:lpstr>Calibri Light</vt:lpstr>
      <vt:lpstr>Corbel</vt:lpstr>
      <vt:lpstr>Garamond</vt:lpstr>
      <vt:lpstr>Gill Sans MT</vt:lpstr>
      <vt:lpstr>Impact</vt:lpstr>
      <vt:lpstr>Times New Roman</vt:lpstr>
      <vt:lpstr>Trebuchet MS</vt:lpstr>
      <vt:lpstr>Tw Cen MT</vt:lpstr>
      <vt:lpstr>Tw Cen MT Condensed</vt:lpstr>
      <vt:lpstr>Wingdings</vt:lpstr>
      <vt:lpstr>Wingdings 3</vt:lpstr>
      <vt:lpstr>Integral</vt:lpstr>
      <vt:lpstr>Banded</vt:lpstr>
      <vt:lpstr>1_Office Theme</vt:lpstr>
      <vt:lpstr>1_Banded</vt:lpstr>
      <vt:lpstr>Facet</vt:lpstr>
      <vt:lpstr>1_Facet</vt:lpstr>
      <vt:lpstr>Retrospect</vt:lpstr>
      <vt:lpstr>1_Retrospect</vt:lpstr>
      <vt:lpstr>2_Facet</vt:lpstr>
      <vt:lpstr>3_Facet</vt:lpstr>
      <vt:lpstr>Organic</vt:lpstr>
      <vt:lpstr>Badge</vt:lpstr>
      <vt:lpstr>1_Badge</vt:lpstr>
      <vt:lpstr>2_Badge</vt:lpstr>
      <vt:lpstr>PowerPoint Presentation</vt:lpstr>
      <vt:lpstr>INTRODUCTION</vt:lpstr>
      <vt:lpstr>Causes of the great recession </vt:lpstr>
      <vt:lpstr>PowerPoint Presentation</vt:lpstr>
      <vt:lpstr>Effects of the great recession on the economy</vt:lpstr>
      <vt:lpstr>Key Statistics on the Great Recession</vt:lpstr>
      <vt:lpstr>The Housing market, Financial markets Commodity and Stock Markets</vt:lpstr>
      <vt:lpstr>PowerPoint Presentation</vt:lpstr>
      <vt:lpstr>Key Statistics of the Financial Crisis</vt:lpstr>
      <vt:lpstr>Measures to curb recession in the Housing Market</vt:lpstr>
      <vt:lpstr>Retail Trade Sector and the Financial Crisis</vt:lpstr>
      <vt:lpstr>PowerPoint Presentation</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2018-10-27T08:55:49Z</dcterms:created>
  <dcterms:modified xsi:type="dcterms:W3CDTF">2018-10-28T12:30:20Z</dcterms:modified>
</cp:coreProperties>
</file>